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2" r:id="rId1"/>
    <p:sldMasterId id="2147483683" r:id="rId2"/>
    <p:sldMasterId id="2147483684" r:id="rId3"/>
  </p:sldMasterIdLst>
  <p:notesMasterIdLst>
    <p:notesMasterId r:id="rId63"/>
  </p:notesMasterIdLst>
  <p:sldIdLst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64"/>
      <p:bold r:id="rId65"/>
      <p:italic r:id="rId66"/>
      <p:boldItalic r:id="rId67"/>
    </p:embeddedFont>
    <p:embeddedFont>
      <p:font typeface="Nunito" pitchFamily="2" charset="77"/>
      <p:regular r:id="rId68"/>
      <p:bold r:id="rId69"/>
      <p:italic r:id="rId70"/>
      <p:boldItalic r:id="rId71"/>
    </p:embeddedFont>
    <p:embeddedFont>
      <p:font typeface="Proxima Nova" panose="02000506030000020004" pitchFamily="2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  <p:embeddedFont>
      <p:font typeface="Source Sans Pro SemiBold" panose="020F0502020204030204" pitchFamily="34" charset="0"/>
      <p:regular r:id="rId84"/>
      <p:bold r:id="rId85"/>
      <p:italic r:id="rId86"/>
      <p:boldItalic r:id="rId87"/>
    </p:embeddedFont>
    <p:embeddedFont>
      <p:font typeface="Source Serif Pro" panose="02040603050405020204" pitchFamily="18" charset="0"/>
      <p:regular r:id="rId88"/>
      <p:bold r:id="rId89"/>
      <p:italic r:id="rId90"/>
      <p:boldItalic r:id="rId91"/>
    </p:embeddedFont>
    <p:embeddedFont>
      <p:font typeface="Source Serif Pro SemiBold" panose="020F0502020204030204" pitchFamily="34" charset="0"/>
      <p:regular r:id="rId92"/>
      <p:bold r:id="rId93"/>
      <p:italic r:id="rId94"/>
      <p:boldItalic r:id="rId95"/>
    </p:embeddedFont>
    <p:embeddedFont>
      <p:font typeface="Trebuchet MS" panose="020B0703020202090204" pitchFamily="34" charset="0"/>
      <p:regular r:id="rId96"/>
      <p:bold r:id="rId97"/>
      <p: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>
      <p:cViewPr varScale="1">
        <p:scale>
          <a:sx n="145" d="100"/>
          <a:sy n="145" d="100"/>
        </p:scale>
        <p:origin x="680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84" Type="http://schemas.openxmlformats.org/officeDocument/2006/relationships/font" Target="fonts/font21.fntdata"/><Relationship Id="rId89" Type="http://schemas.openxmlformats.org/officeDocument/2006/relationships/font" Target="fonts/font26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1.fntdata"/><Relationship Id="rId79" Type="http://schemas.openxmlformats.org/officeDocument/2006/relationships/font" Target="fonts/font16.fntdata"/><Relationship Id="rId102" Type="http://schemas.openxmlformats.org/officeDocument/2006/relationships/tableStyles" Target="tableStyles.xml"/><Relationship Id="rId5" Type="http://schemas.openxmlformats.org/officeDocument/2006/relationships/slide" Target="slides/slide2.xml"/><Relationship Id="rId90" Type="http://schemas.openxmlformats.org/officeDocument/2006/relationships/font" Target="fonts/font27.fntdata"/><Relationship Id="rId95" Type="http://schemas.openxmlformats.org/officeDocument/2006/relationships/font" Target="fonts/font32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80" Type="http://schemas.openxmlformats.org/officeDocument/2006/relationships/font" Target="fonts/font17.fntdata"/><Relationship Id="rId85" Type="http://schemas.openxmlformats.org/officeDocument/2006/relationships/font" Target="fonts/font22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4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83" Type="http://schemas.openxmlformats.org/officeDocument/2006/relationships/font" Target="fonts/font20.fntdata"/><Relationship Id="rId88" Type="http://schemas.openxmlformats.org/officeDocument/2006/relationships/font" Target="fonts/font25.fntdata"/><Relationship Id="rId91" Type="http://schemas.openxmlformats.org/officeDocument/2006/relationships/font" Target="fonts/font28.fntdata"/><Relationship Id="rId96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font" Target="fonts/font15.fntdata"/><Relationship Id="rId81" Type="http://schemas.openxmlformats.org/officeDocument/2006/relationships/font" Target="fonts/font18.fntdata"/><Relationship Id="rId86" Type="http://schemas.openxmlformats.org/officeDocument/2006/relationships/font" Target="fonts/font23.fntdata"/><Relationship Id="rId94" Type="http://schemas.openxmlformats.org/officeDocument/2006/relationships/font" Target="fonts/font31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3.fntdata"/><Relationship Id="rId97" Type="http://schemas.openxmlformats.org/officeDocument/2006/relationships/font" Target="fonts/font34.fntdata"/><Relationship Id="rId7" Type="http://schemas.openxmlformats.org/officeDocument/2006/relationships/slide" Target="slides/slide4.xml"/><Relationship Id="rId71" Type="http://schemas.openxmlformats.org/officeDocument/2006/relationships/font" Target="fonts/font8.fntdata"/><Relationship Id="rId92" Type="http://schemas.openxmlformats.org/officeDocument/2006/relationships/font" Target="fonts/font29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3.fntdata"/><Relationship Id="rId87" Type="http://schemas.openxmlformats.org/officeDocument/2006/relationships/font" Target="fonts/font24.fntdata"/><Relationship Id="rId61" Type="http://schemas.openxmlformats.org/officeDocument/2006/relationships/slide" Target="slides/slide58.xml"/><Relationship Id="rId82" Type="http://schemas.openxmlformats.org/officeDocument/2006/relationships/font" Target="fonts/font19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font" Target="fonts/font14.fntdata"/><Relationship Id="rId100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9.fntdata"/><Relationship Id="rId93" Type="http://schemas.openxmlformats.org/officeDocument/2006/relationships/font" Target="fonts/font30.fntdata"/><Relationship Id="rId98" Type="http://schemas.openxmlformats.org/officeDocument/2006/relationships/font" Target="fonts/font35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4403d1d3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4403d1d3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4403d1d35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14403d1d35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14403d1d35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14403d1d35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4403d1d35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4403d1d35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4403d1d35_0_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4403d1d35_0_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4403d1d35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4403d1d35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4403d1d35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4403d1d35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4403d1d35_0_6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4403d1d35_0_6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14403d1d35_0_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14403d1d35_0_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14403d1d35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14403d1d35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4403d1d35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4403d1d35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4403d1d35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4403d1d35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4403d1d35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4403d1d35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14403d1d35_0_7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14403d1d35_0_7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4403d1d35_0_7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2717" y="674557"/>
            <a:ext cx="5963400" cy="3372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0" name="Google Shape;340;g114403d1d35_0_711:notes"/>
          <p:cNvSpPr txBox="1">
            <a:spLocks noGrp="1"/>
          </p:cNvSpPr>
          <p:nvPr>
            <p:ph type="body" idx="1"/>
          </p:nvPr>
        </p:nvSpPr>
        <p:spPr>
          <a:xfrm>
            <a:off x="670891" y="4272197"/>
            <a:ext cx="5367000" cy="40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9600" tIns="89600" rIns="89600" bIns="896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14403d1d35_0_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14403d1d35_0_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-"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14403d1d35_0_7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14403d1d35_0_7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4403d1d35_0_7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4403d1d35_0_7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4403d1d35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4403d1d35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4403d1d35_0_7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4403d1d35_0_7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14403d1d35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14403d1d35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4403d1d35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4403d1d35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14403d1d35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14403d1d35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4403d1d35_0_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4403d1d35_0_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114403d1d35_0_8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114403d1d35_0_8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114403d1d35_0_8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114403d1d35_0_8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114403d1d35_0_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114403d1d35_0_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14403d1d35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114403d1d35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14403d1d35_0_8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14403d1d35_0_8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4403d1d35_0_8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4403d1d35_0_8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14403d1d35_0_8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14403d1d35_0_8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14403d1d35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14403d1d35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14403d1d35_0_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14403d1d35_0_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14403d1d35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14403d1d35_0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14403d1d35_0_9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14403d1d35_0_9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4403d1d35_0_9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4403d1d35_0_9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114403d1d35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114403d1d35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14403d1d35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14403d1d35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14403d1d35_0_9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114403d1d35_0_9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14403d1d35_0_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114403d1d35_0_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Alias: a custom tag like “baseline”, "best", or "production" for important versions in a lineage of experiments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Compare: Select any two versions to browse the contents side-by-side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Download a local copy of a dataset or model or verify contents by reference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14403d1d35_0_9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14403d1d35_0_9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14403d1d35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14403d1d35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14403d1d35_0_9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14403d1d35_0_9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14403d1d35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14403d1d35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4403d1d35_0_5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4403d1d35_0_5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14403d1d35_0_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14403d1d35_0_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114403d1d35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114403d1d35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114403d1d35_0_9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114403d1d35_0_9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14403d1d35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14403d1d35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114403d1d35_0_9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114403d1d35_0_9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14403d1d35_0_9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14403d1d35_0_9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Car, person, traffic sign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14403d1d35_0_10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114403d1d35_0_10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Car, person, traffic sign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14403d1d35_0_10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14403d1d35_0_10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Car, person, traffic sign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14403d1d35_0_10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14403d1d35_0_10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14403d1d35_0_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114403d1d35_0_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14403d1d35_0_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14403d1d35_0_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4403d1d35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4403d1d35_0_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14403d1d35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14403d1d35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4403d1d35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14403d1d35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" type="title">
  <p:cSld name="TITLE">
    <p:bg>
      <p:bgPr>
        <a:solidFill>
          <a:srgbClr val="00000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>
            <a:off x="311700" y="2036615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>
            <a:off x="311700" y="305671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175699" y="895050"/>
            <a:ext cx="792600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66" name="Google Shape;66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>
            <a:spLocks noGrp="1"/>
          </p:cNvSpPr>
          <p:nvPr>
            <p:ph type="title"/>
          </p:nvPr>
        </p:nvSpPr>
        <p:spPr>
          <a:xfrm>
            <a:off x="6546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4800"/>
              <a:buNone/>
              <a:defRPr sz="4800">
                <a:solidFill>
                  <a:srgbClr val="FFCC3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70" name="Google Shape;7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0" y="237500"/>
            <a:ext cx="342300" cy="3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81" name="Google Shape;8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84" name="Google Shape;84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with section header">
  <p:cSld name="TITLE_AND_BODY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>
            <a:spLocks noGrp="1"/>
          </p:cNvSpPr>
          <p:nvPr>
            <p:ph type="title"/>
          </p:nvPr>
        </p:nvSpPr>
        <p:spPr>
          <a:xfrm>
            <a:off x="311700" y="452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body" idx="1"/>
          </p:nvPr>
        </p:nvSpPr>
        <p:spPr>
          <a:xfrm>
            <a:off x="426720" y="1228675"/>
            <a:ext cx="32187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89" name="Google Shape;89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75654" y="237500"/>
            <a:ext cx="342300" cy="3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21"/>
          <p:cNvSpPr txBox="1">
            <a:spLocks noGrp="1"/>
          </p:cNvSpPr>
          <p:nvPr>
            <p:ph type="subTitle" idx="2"/>
          </p:nvPr>
        </p:nvSpPr>
        <p:spPr>
          <a:xfrm>
            <a:off x="421732" y="256565"/>
            <a:ext cx="2349300" cy="3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999999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_HEADER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7" name="Google Shape;97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bg>
      <p:bgPr>
        <a:solidFill>
          <a:schemeClr val="lt1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2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4" descr="A picture containing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875" y="1580388"/>
            <a:ext cx="1334663" cy="108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4"/>
          <p:cNvSpPr txBox="1">
            <a:spLocks noGrp="1"/>
          </p:cNvSpPr>
          <p:nvPr>
            <p:ph type="subTitle" idx="1"/>
          </p:nvPr>
        </p:nvSpPr>
        <p:spPr>
          <a:xfrm>
            <a:off x="571500" y="4145280"/>
            <a:ext cx="48465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200"/>
              <a:buFont typeface="Trebuchet MS"/>
              <a:buNone/>
              <a:defRPr sz="1200" b="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/>
            </a:lvl2pPr>
            <a:lvl3pPr lvl="2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/>
            </a:lvl3pPr>
            <a:lvl4pPr lvl="3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900"/>
              <a:buChar char="–"/>
              <a:defRPr/>
            </a:lvl4pPr>
            <a:lvl5pPr lvl="4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5pPr>
            <a:lvl6pPr lvl="5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6pPr>
            <a:lvl7pPr lvl="6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7pPr>
            <a:lvl8pPr lvl="7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8pPr>
            <a:lvl9pPr lvl="8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900"/>
              <a:buChar char="»"/>
              <a:defRPr/>
            </a:lvl9pPr>
          </a:lstStyle>
          <a:p>
            <a:endParaRPr/>
          </a:p>
        </p:txBody>
      </p:sp>
      <p:sp>
        <p:nvSpPr>
          <p:cNvPr id="103" name="Google Shape;103;p24"/>
          <p:cNvSpPr txBox="1">
            <a:spLocks noGrp="1"/>
          </p:cNvSpPr>
          <p:nvPr>
            <p:ph type="title"/>
          </p:nvPr>
        </p:nvSpPr>
        <p:spPr>
          <a:xfrm>
            <a:off x="571500" y="3352800"/>
            <a:ext cx="4846500" cy="8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3000" b="1" cap="non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 1">
  <p:cSld name="Section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B900"/>
              </a:buClr>
              <a:buSzPts val="1800"/>
              <a:buFont typeface="Arial"/>
              <a:buNone/>
              <a:defRPr sz="3600"/>
            </a:lvl9pPr>
          </a:lstStyle>
          <a:p>
            <a:endParaRPr/>
          </a:p>
        </p:txBody>
      </p:sp>
      <p:sp>
        <p:nvSpPr>
          <p:cNvPr id="106" name="Google Shape;106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5" name="Google Shape;125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6" name="Google Shape;126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2" name="Google Shape;132;p3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33" name="Google Shape;133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0" name="Google Shape;140;p3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2" name="Google Shape;14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45" name="Google Shape;145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3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erif Pro"/>
              <a:buNone/>
              <a:defRPr sz="2800">
                <a:latin typeface="Source Serif Pro"/>
                <a:ea typeface="Source Serif Pro"/>
                <a:cs typeface="Source Serif Pro"/>
                <a:sym typeface="Source Serif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Source Sans Pro"/>
              <a:buChar char="●"/>
              <a:defRPr sz="18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●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Source Sans Pro"/>
              <a:buChar char="■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nature.com/articles/533452a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533452a.pdf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533452a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533452a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cs.mcgill.ca/~jpineau/ReproducibilityChecklist-v2.0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mcgill.ca/~jpineau/ReproducibilityChecklist-v2.0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andb.ai/wandb/lit-fer/workspace?workspace=user-lavanyashukl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andb.ai/stacey/deep-drive/runs/6zsn8ltb?workspace=user-lavanyashukl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emo-run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emo-ru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demo-ru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tacey/deep-drive/runs/6zsn8ltb/overview?workspace=user-stacey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bit.ly/deep-drive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eep-drive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deep-drive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bit.ly/deep-drive-report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bit.ly/deep-drive-repor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docs.wandb.com/quickstart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andb.ai/wandb/arttest/artifacts/model/iv3_trained/5334ab69740f9dda4fed/graph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wandb.com/artifact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andb.ai/wandb/arttest/reports/Intro-to-W-B-Artifacts--VmlldzozNTAzMD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andb.ai/wandb/arttest/artifacts/model/iv3_trained/5334ab69740f9dda4fed/graph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tacey/mendeleev/artifacts/val_epoch_preds/val_pred_18yzzzm5/4338d4cef56bca136140/files/val_epoch_res.table.json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andb.ai/stacey/mendeleev/reports/Tables-Tutorial-Visualize-Data-for-Image-Classification--VmlldzozNjE3NjA" TargetMode="External"/><Relationship Id="rId4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tacey/evalserver_answers_2/artifacts/results/eval_Daenerys/c2290abd3d7274f00ad8/files/eval_results.table.json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andb.ai/stacey/nlg/reports/Tables-Tutorial-Visualize-Text-Data-Predictions---Vmlldzo1NzcwNzY" TargetMode="External"/><Relationship Id="rId4" Type="http://schemas.openxmlformats.org/officeDocument/2006/relationships/hyperlink" Target="https://wandb.ai/stacey/nlg/artifacts/prompt_response/charnn_samples/861e0b9bc0d37156193f/files/samples.table.json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andb.ai/stacey/saferlife/artifacts/video/videos_append-spawn/c1f92c6e27fa0725c154/files/video_examples.table.json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tacey/table-quickstart/runs/3b6g110i?workspace=user-stacey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4.png"/><Relationship Id="rId4" Type="http://schemas.openxmlformats.org/officeDocument/2006/relationships/hyperlink" Target="https://wandb.ai/stacey/xtable/reports/How-to-Compare-Tables-in-Workspaces--Vmlldzo4MTc0MTA#tandem-comparison:-side-by-side-view-of-matched-tables-across-independent-runs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tacey/dsviz-demo/artifacts/raw_data/bdd_raw_data_500/afcb923f719b14370215/files/raw_examples.table.json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wandb.ai/stacey/evalserver_answers_2/artifacts/results/eval_Daenerys/c2290abd3d7274f00ad8/files/eval_results.table.json#a57f8e412329727038c2$eval_Ada" TargetMode="External"/><Relationship Id="rId4" Type="http://schemas.openxmlformats.org/officeDocument/2006/relationships/hyperlink" Target="https://wandb.ai/stacey/mendeleev/artifacts/val_epoch_preds/val_pred_34cr3aru/84d513f4b774c2f9074a/files/val_epoch_res.table.json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andb.ai/stacey/evalserver_answers/artifacts/results/eval_Janet/ec2ff5fda6bbb11cf47c/files/eval_results.table.json#cb0b45e5e90f789e5723$eval_Bob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003.12206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0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39768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Weights &amp; Biases Tutorials</a:t>
            </a:r>
            <a:endParaRPr/>
          </a:p>
        </p:txBody>
      </p:sp>
      <p:sp>
        <p:nvSpPr>
          <p:cNvPr id="172" name="Google Shape;17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173" name="Google Shape;17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600" y="1551575"/>
            <a:ext cx="2304000" cy="230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4" name="Google Shape;174;p40"/>
          <p:cNvSpPr txBox="1"/>
          <p:nvPr/>
        </p:nvSpPr>
        <p:spPr>
          <a:xfrm>
            <a:off x="5793950" y="3993625"/>
            <a:ext cx="3165600" cy="6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Lavanya Shukla</a:t>
            </a:r>
            <a:br>
              <a:rPr lang="en" sz="2100" b="1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</a:br>
            <a:r>
              <a:rPr lang="en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Head of Growth @ WandB</a:t>
            </a:r>
            <a:endParaRPr sz="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9"/>
          <p:cNvSpPr txBox="1"/>
          <p:nvPr/>
        </p:nvSpPr>
        <p:spPr>
          <a:xfrm>
            <a:off x="1183900" y="2092300"/>
            <a:ext cx="7830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Is there a reproducibility crisis?</a:t>
            </a:r>
            <a:endParaRPr sz="34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0" name="Google Shape;240;p49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50"/>
          <p:cNvSpPr txBox="1"/>
          <p:nvPr/>
        </p:nvSpPr>
        <p:spPr>
          <a:xfrm>
            <a:off x="347400" y="294750"/>
            <a:ext cx="7830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Have tried and failed to reproduce an experiment?</a:t>
            </a:r>
            <a:endParaRPr sz="34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46" name="Google Shape;246;p50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1"/>
          <p:cNvSpPr txBox="1"/>
          <p:nvPr/>
        </p:nvSpPr>
        <p:spPr>
          <a:xfrm>
            <a:off x="347400" y="119100"/>
            <a:ext cx="7830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How many of you have tried and failed to reproduce an experiment?</a:t>
            </a:r>
            <a:endParaRPr sz="34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2" name="Google Shape;252;p51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3" name="Google Shape;2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75" y="1549525"/>
            <a:ext cx="6390702" cy="31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51"/>
          <p:cNvSpPr txBox="1"/>
          <p:nvPr/>
        </p:nvSpPr>
        <p:spPr>
          <a:xfrm>
            <a:off x="5971775" y="4805150"/>
            <a:ext cx="115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Nature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2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2"/>
          <p:cNvSpPr txBox="1"/>
          <p:nvPr/>
        </p:nvSpPr>
        <p:spPr>
          <a:xfrm>
            <a:off x="5971775" y="4805150"/>
            <a:ext cx="115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Nature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52"/>
          <p:cNvSpPr txBox="1"/>
          <p:nvPr/>
        </p:nvSpPr>
        <p:spPr>
          <a:xfrm>
            <a:off x="347400" y="119100"/>
            <a:ext cx="84054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Do you have a process</a:t>
            </a:r>
            <a:endParaRPr sz="3400" b="1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for making your models reproducible?</a:t>
            </a:r>
            <a:endParaRPr sz="34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53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53"/>
          <p:cNvSpPr txBox="1"/>
          <p:nvPr/>
        </p:nvSpPr>
        <p:spPr>
          <a:xfrm>
            <a:off x="5971775" y="4805150"/>
            <a:ext cx="115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Nature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8" name="Google Shape;268;p53"/>
          <p:cNvPicPr preferRelativeResize="0"/>
          <p:nvPr/>
        </p:nvPicPr>
        <p:blipFill rotWithShape="1">
          <a:blip r:embed="rId4">
            <a:alphaModFix/>
          </a:blip>
          <a:srcRect l="52548" b="6156"/>
          <a:stretch/>
        </p:blipFill>
        <p:spPr>
          <a:xfrm>
            <a:off x="2474800" y="1484425"/>
            <a:ext cx="4194401" cy="304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3"/>
          <p:cNvSpPr txBox="1"/>
          <p:nvPr/>
        </p:nvSpPr>
        <p:spPr>
          <a:xfrm>
            <a:off x="347400" y="119100"/>
            <a:ext cx="7830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Do you have a process for making your models reproducible?</a:t>
            </a:r>
            <a:endParaRPr sz="34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4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54"/>
          <p:cNvSpPr txBox="1"/>
          <p:nvPr/>
        </p:nvSpPr>
        <p:spPr>
          <a:xfrm>
            <a:off x="6603675" y="4805150"/>
            <a:ext cx="1152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Nature</a:t>
            </a:r>
            <a:endParaRPr sz="1000" u="sng">
              <a:solidFill>
                <a:schemeClr val="hlink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2025" y="1111200"/>
            <a:ext cx="4681651" cy="38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4"/>
          <p:cNvSpPr txBox="1"/>
          <p:nvPr/>
        </p:nvSpPr>
        <p:spPr>
          <a:xfrm>
            <a:off x="347400" y="119100"/>
            <a:ext cx="7830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 b="1">
                <a:latin typeface="Source Serif Pro"/>
                <a:ea typeface="Source Serif Pro"/>
                <a:cs typeface="Source Serif Pro"/>
                <a:sym typeface="Source Serif Pro"/>
              </a:rPr>
              <a:t>Is there a reproducibility crisis?</a:t>
            </a:r>
            <a:endParaRPr sz="34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5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3" name="Google Shape;2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050" y="152400"/>
            <a:ext cx="464013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6"/>
          <p:cNvSpPr txBox="1">
            <a:spLocks noGrp="1"/>
          </p:cNvSpPr>
          <p:nvPr>
            <p:ph type="title"/>
          </p:nvPr>
        </p:nvSpPr>
        <p:spPr>
          <a:xfrm>
            <a:off x="199950" y="1920600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What does it mean to be reproducible?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89" name="Google Shape;289;p56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290" name="Google Shape;290;p56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56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57"/>
          <p:cNvPicPr preferRelativeResize="0"/>
          <p:nvPr/>
        </p:nvPicPr>
        <p:blipFill rotWithShape="1">
          <a:blip r:embed="rId3">
            <a:alphaModFix/>
          </a:blip>
          <a:srcRect t="10897" r="2257"/>
          <a:stretch/>
        </p:blipFill>
        <p:spPr>
          <a:xfrm>
            <a:off x="152400" y="209750"/>
            <a:ext cx="6839925" cy="430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57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57"/>
          <p:cNvSpPr/>
          <p:nvPr/>
        </p:nvSpPr>
        <p:spPr>
          <a:xfrm>
            <a:off x="2508025" y="1022200"/>
            <a:ext cx="8940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7"/>
          <p:cNvSpPr/>
          <p:nvPr/>
        </p:nvSpPr>
        <p:spPr>
          <a:xfrm>
            <a:off x="4024875" y="755150"/>
            <a:ext cx="17805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57"/>
          <p:cNvSpPr/>
          <p:nvPr/>
        </p:nvSpPr>
        <p:spPr>
          <a:xfrm>
            <a:off x="1162650" y="1998950"/>
            <a:ext cx="15777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57"/>
          <p:cNvSpPr/>
          <p:nvPr/>
        </p:nvSpPr>
        <p:spPr>
          <a:xfrm>
            <a:off x="1532725" y="2255825"/>
            <a:ext cx="12075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57"/>
          <p:cNvSpPr/>
          <p:nvPr/>
        </p:nvSpPr>
        <p:spPr>
          <a:xfrm>
            <a:off x="2869400" y="2953925"/>
            <a:ext cx="1380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57"/>
          <p:cNvSpPr/>
          <p:nvPr/>
        </p:nvSpPr>
        <p:spPr>
          <a:xfrm>
            <a:off x="1661900" y="3222425"/>
            <a:ext cx="18795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57"/>
          <p:cNvSpPr/>
          <p:nvPr/>
        </p:nvSpPr>
        <p:spPr>
          <a:xfrm>
            <a:off x="1384700" y="3757975"/>
            <a:ext cx="25050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57"/>
          <p:cNvSpPr/>
          <p:nvPr/>
        </p:nvSpPr>
        <p:spPr>
          <a:xfrm>
            <a:off x="1920250" y="3490200"/>
            <a:ext cx="38850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57"/>
          <p:cNvSpPr/>
          <p:nvPr/>
        </p:nvSpPr>
        <p:spPr>
          <a:xfrm>
            <a:off x="4400550" y="4008025"/>
            <a:ext cx="16458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57"/>
          <p:cNvSpPr txBox="1"/>
          <p:nvPr/>
        </p:nvSpPr>
        <p:spPr>
          <a:xfrm>
            <a:off x="4980300" y="4665200"/>
            <a:ext cx="4163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Checklist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Joelle Pineau – Neurips Reproducibility Chair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8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8"/>
          <p:cNvSpPr txBox="1"/>
          <p:nvPr/>
        </p:nvSpPr>
        <p:spPr>
          <a:xfrm>
            <a:off x="4980300" y="4665200"/>
            <a:ext cx="4163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Checklist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Joelle Pineau – Neurips Reproducibility Chair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4" name="Google Shape;31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7153015" cy="436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/>
          <p:nvPr/>
        </p:nvSpPr>
        <p:spPr>
          <a:xfrm>
            <a:off x="1741725" y="664150"/>
            <a:ext cx="10449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58"/>
          <p:cNvSpPr/>
          <p:nvPr/>
        </p:nvSpPr>
        <p:spPr>
          <a:xfrm>
            <a:off x="593750" y="944275"/>
            <a:ext cx="10449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58"/>
          <p:cNvSpPr/>
          <p:nvPr/>
        </p:nvSpPr>
        <p:spPr>
          <a:xfrm>
            <a:off x="593750" y="1491425"/>
            <a:ext cx="15891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58"/>
          <p:cNvSpPr/>
          <p:nvPr/>
        </p:nvSpPr>
        <p:spPr>
          <a:xfrm>
            <a:off x="897075" y="2758450"/>
            <a:ext cx="27837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58"/>
          <p:cNvSpPr/>
          <p:nvPr/>
        </p:nvSpPr>
        <p:spPr>
          <a:xfrm>
            <a:off x="2001550" y="3050175"/>
            <a:ext cx="44307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58"/>
          <p:cNvSpPr/>
          <p:nvPr/>
        </p:nvSpPr>
        <p:spPr>
          <a:xfrm>
            <a:off x="2182850" y="3295450"/>
            <a:ext cx="2055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8"/>
          <p:cNvSpPr/>
          <p:nvPr/>
        </p:nvSpPr>
        <p:spPr>
          <a:xfrm>
            <a:off x="2701288" y="3889050"/>
            <a:ext cx="41637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58"/>
          <p:cNvSpPr/>
          <p:nvPr/>
        </p:nvSpPr>
        <p:spPr>
          <a:xfrm>
            <a:off x="1530073" y="4145925"/>
            <a:ext cx="35787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58"/>
          <p:cNvSpPr/>
          <p:nvPr/>
        </p:nvSpPr>
        <p:spPr>
          <a:xfrm>
            <a:off x="718798" y="4482650"/>
            <a:ext cx="35787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>
            <a:spLocks noGrp="1"/>
          </p:cNvSpPr>
          <p:nvPr>
            <p:ph type="title"/>
          </p:nvPr>
        </p:nvSpPr>
        <p:spPr>
          <a:xfrm>
            <a:off x="674275" y="1558800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Reproducible ML At Scale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80" name="Google Shape;180;p41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41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41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3" name="Google Shape;183;p41"/>
          <p:cNvSpPr txBox="1"/>
          <p:nvPr/>
        </p:nvSpPr>
        <p:spPr>
          <a:xfrm>
            <a:off x="674275" y="2746475"/>
            <a:ext cx="69732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Lavanya Shukla, Head of Growth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9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29" name="Google Shape;329;p59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59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31" name="Google Shape;331;p59"/>
          <p:cNvSpPr txBox="1">
            <a:spLocks noGrp="1"/>
          </p:cNvSpPr>
          <p:nvPr>
            <p:ph type="title"/>
          </p:nvPr>
        </p:nvSpPr>
        <p:spPr>
          <a:xfrm>
            <a:off x="346775" y="1920600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Model understanding through reproducibility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337" name="Google Shape;33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025" y="522187"/>
            <a:ext cx="7358375" cy="409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2" name="Google Shape;342;p61"/>
          <p:cNvCxnSpPr/>
          <p:nvPr/>
        </p:nvCxnSpPr>
        <p:spPr>
          <a:xfrm rot="10800000" flipH="1">
            <a:off x="398850" y="3174144"/>
            <a:ext cx="8346300" cy="96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43" name="Google Shape;343;p61"/>
          <p:cNvSpPr txBox="1">
            <a:spLocks noGrp="1"/>
          </p:cNvSpPr>
          <p:nvPr>
            <p:ph type="title"/>
          </p:nvPr>
        </p:nvSpPr>
        <p:spPr>
          <a:xfrm>
            <a:off x="398850" y="3335608"/>
            <a:ext cx="1583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None/>
            </a:pPr>
            <a:r>
              <a:rPr lang="en" sz="1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ML LIBRARIES</a:t>
            </a:r>
            <a:endParaRPr sz="1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4" name="Google Shape;344;p61"/>
          <p:cNvSpPr txBox="1">
            <a:spLocks noGrp="1"/>
          </p:cNvSpPr>
          <p:nvPr>
            <p:ph type="title"/>
          </p:nvPr>
        </p:nvSpPr>
        <p:spPr>
          <a:xfrm>
            <a:off x="398850" y="3763366"/>
            <a:ext cx="1583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None/>
            </a:pPr>
            <a:r>
              <a:rPr lang="en" sz="1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FRAMEWORKS</a:t>
            </a:r>
            <a:endParaRPr sz="1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5" name="Google Shape;345;p61"/>
          <p:cNvSpPr txBox="1">
            <a:spLocks noGrp="1"/>
          </p:cNvSpPr>
          <p:nvPr>
            <p:ph type="title"/>
          </p:nvPr>
        </p:nvSpPr>
        <p:spPr>
          <a:xfrm>
            <a:off x="398850" y="4196046"/>
            <a:ext cx="1583100" cy="29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None/>
            </a:pPr>
            <a:r>
              <a:rPr lang="en" sz="1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PARTNERSHIP</a:t>
            </a:r>
            <a:endParaRPr sz="1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6" name="Google Shape;346;p61"/>
          <p:cNvSpPr/>
          <p:nvPr/>
        </p:nvSpPr>
        <p:spPr>
          <a:xfrm>
            <a:off x="1675401" y="3740279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PyTorch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7" name="Google Shape;347;p61"/>
          <p:cNvSpPr/>
          <p:nvPr/>
        </p:nvSpPr>
        <p:spPr>
          <a:xfrm>
            <a:off x="3323692" y="3740304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Keras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8" name="Google Shape;348;p61"/>
          <p:cNvSpPr/>
          <p:nvPr/>
        </p:nvSpPr>
        <p:spPr>
          <a:xfrm>
            <a:off x="4971984" y="3740304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TensorFlow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" name="Google Shape;349;p61"/>
          <p:cNvSpPr/>
          <p:nvPr/>
        </p:nvSpPr>
        <p:spPr>
          <a:xfrm>
            <a:off x="6620275" y="3740304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XGBoost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0" name="Google Shape;350;p61"/>
          <p:cNvSpPr/>
          <p:nvPr/>
        </p:nvSpPr>
        <p:spPr>
          <a:xfrm>
            <a:off x="1675401" y="3309575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Hugging Face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1" name="Google Shape;351;p61"/>
          <p:cNvSpPr/>
          <p:nvPr/>
        </p:nvSpPr>
        <p:spPr>
          <a:xfrm>
            <a:off x="3323692" y="3309600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SpaCy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2" name="Google Shape;352;p61"/>
          <p:cNvSpPr/>
          <p:nvPr/>
        </p:nvSpPr>
        <p:spPr>
          <a:xfrm>
            <a:off x="4972005" y="3309587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Detectron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3" name="Google Shape;353;p61"/>
          <p:cNvSpPr/>
          <p:nvPr/>
        </p:nvSpPr>
        <p:spPr>
          <a:xfrm>
            <a:off x="6620297" y="3309600"/>
            <a:ext cx="1535400" cy="347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Yolo V5</a:t>
            </a: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4" name="Google Shape;354;p61"/>
          <p:cNvSpPr/>
          <p:nvPr/>
        </p:nvSpPr>
        <p:spPr>
          <a:xfrm>
            <a:off x="1675400" y="4170996"/>
            <a:ext cx="6480300" cy="347700"/>
          </a:xfrm>
          <a:prstGeom prst="rect">
            <a:avLst/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NVIDIA  Base</a:t>
            </a: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 b="1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Command Platform</a:t>
            </a:r>
            <a:endParaRPr sz="1400" b="1" i="0" u="none" strike="noStrike" cap="none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55" name="Google Shape;355;p61"/>
          <p:cNvSpPr txBox="1"/>
          <p:nvPr/>
        </p:nvSpPr>
        <p:spPr>
          <a:xfrm>
            <a:off x="8271800" y="3624111"/>
            <a:ext cx="38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61"/>
          <p:cNvSpPr txBox="1"/>
          <p:nvPr/>
        </p:nvSpPr>
        <p:spPr>
          <a:xfrm>
            <a:off x="8271825" y="3192988"/>
            <a:ext cx="38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61"/>
          <p:cNvSpPr/>
          <p:nvPr/>
        </p:nvSpPr>
        <p:spPr>
          <a:xfrm>
            <a:off x="180975" y="1098465"/>
            <a:ext cx="1330200" cy="181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4310"/>
              </a:srgbClr>
            </a:outerShdw>
          </a:effectLst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8" name="Google Shape;358;p61"/>
          <p:cNvSpPr/>
          <p:nvPr/>
        </p:nvSpPr>
        <p:spPr>
          <a:xfrm>
            <a:off x="1667362" y="1098465"/>
            <a:ext cx="1330200" cy="181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4310"/>
              </a:srgbClr>
            </a:outerShdw>
          </a:effectLst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9" name="Google Shape;359;p61"/>
          <p:cNvSpPr/>
          <p:nvPr/>
        </p:nvSpPr>
        <p:spPr>
          <a:xfrm>
            <a:off x="3146394" y="1098465"/>
            <a:ext cx="1330200" cy="181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4310"/>
              </a:srgbClr>
            </a:outerShdw>
          </a:effectLst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0" name="Google Shape;360;p61"/>
          <p:cNvSpPr/>
          <p:nvPr/>
        </p:nvSpPr>
        <p:spPr>
          <a:xfrm>
            <a:off x="7612976" y="1098465"/>
            <a:ext cx="1330200" cy="181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4310"/>
              </a:srgbClr>
            </a:outerShdw>
          </a:effectLst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1" name="Google Shape;361;p61"/>
          <p:cNvSpPr/>
          <p:nvPr/>
        </p:nvSpPr>
        <p:spPr>
          <a:xfrm>
            <a:off x="4640162" y="1098465"/>
            <a:ext cx="1330200" cy="181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4310"/>
              </a:srgbClr>
            </a:outerShdw>
          </a:effectLst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62" name="Google Shape;362;p61"/>
          <p:cNvSpPr/>
          <p:nvPr/>
        </p:nvSpPr>
        <p:spPr>
          <a:xfrm>
            <a:off x="6126562" y="1098465"/>
            <a:ext cx="1330200" cy="181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  <a:effectLst>
            <a:outerShdw blurRad="414338" dist="19050" dir="5400000" algn="bl" rotWithShape="0">
              <a:srgbClr val="000000">
                <a:alpha val="4310"/>
              </a:srgbClr>
            </a:outerShdw>
          </a:effectLst>
        </p:spPr>
        <p:txBody>
          <a:bodyPr spcFirstLastPara="1" wrap="square" lIns="182875" tIns="91425" rIns="182875" bIns="1828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63" name="Google Shape;363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2588" y="1700916"/>
            <a:ext cx="790975" cy="79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99711" y="1687366"/>
            <a:ext cx="790975" cy="79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27488" y="1673791"/>
            <a:ext cx="790975" cy="790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6011" y="1687355"/>
            <a:ext cx="790975" cy="79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6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36923" y="1669969"/>
            <a:ext cx="790975" cy="791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50570" y="1687362"/>
            <a:ext cx="790988" cy="79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1"/>
          <p:cNvSpPr txBox="1"/>
          <p:nvPr/>
        </p:nvSpPr>
        <p:spPr>
          <a:xfrm>
            <a:off x="206625" y="2411713"/>
            <a:ext cx="1278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Artifacts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0" name="Google Shape;370;p61"/>
          <p:cNvSpPr txBox="1"/>
          <p:nvPr/>
        </p:nvSpPr>
        <p:spPr>
          <a:xfrm>
            <a:off x="1799825" y="2401938"/>
            <a:ext cx="106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Tables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1" name="Google Shape;371;p61"/>
          <p:cNvSpPr txBox="1"/>
          <p:nvPr/>
        </p:nvSpPr>
        <p:spPr>
          <a:xfrm>
            <a:off x="2972396" y="2411701"/>
            <a:ext cx="1678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Experiments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2" name="Google Shape;372;p61"/>
          <p:cNvSpPr txBox="1"/>
          <p:nvPr/>
        </p:nvSpPr>
        <p:spPr>
          <a:xfrm>
            <a:off x="4790325" y="2398126"/>
            <a:ext cx="106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Sweeps</a:t>
            </a:r>
            <a:endParaRPr sz="16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61"/>
          <p:cNvSpPr txBox="1"/>
          <p:nvPr/>
        </p:nvSpPr>
        <p:spPr>
          <a:xfrm>
            <a:off x="6057750" y="2411701"/>
            <a:ext cx="147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  <a:endParaRPr sz="16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61"/>
          <p:cNvSpPr txBox="1"/>
          <p:nvPr/>
        </p:nvSpPr>
        <p:spPr>
          <a:xfrm>
            <a:off x="7540525" y="2425251"/>
            <a:ext cx="147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1" u="none" strike="noStrike" cap="none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Coming Soon</a:t>
            </a:r>
            <a:endParaRPr sz="1600" b="0" i="1" u="none" strike="noStrike" cap="none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61"/>
          <p:cNvSpPr txBox="1"/>
          <p:nvPr/>
        </p:nvSpPr>
        <p:spPr>
          <a:xfrm>
            <a:off x="206625" y="1178213"/>
            <a:ext cx="127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Version data &amp; pipelines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6" name="Google Shape;376;p61"/>
          <p:cNvSpPr txBox="1"/>
          <p:nvPr/>
        </p:nvSpPr>
        <p:spPr>
          <a:xfrm>
            <a:off x="1693025" y="1168438"/>
            <a:ext cx="1278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Prep &amp; visualize data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7" name="Google Shape;377;p61"/>
          <p:cNvSpPr txBox="1"/>
          <p:nvPr/>
        </p:nvSpPr>
        <p:spPr>
          <a:xfrm>
            <a:off x="3073946" y="1178200"/>
            <a:ext cx="147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 model development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8" name="Google Shape;378;p61"/>
          <p:cNvSpPr txBox="1"/>
          <p:nvPr/>
        </p:nvSpPr>
        <p:spPr>
          <a:xfrm>
            <a:off x="4790325" y="1164625"/>
            <a:ext cx="1065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 models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9" name="Google Shape;379;p61"/>
          <p:cNvSpPr txBox="1"/>
          <p:nvPr/>
        </p:nvSpPr>
        <p:spPr>
          <a:xfrm>
            <a:off x="6057750" y="1178200"/>
            <a:ext cx="147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Collaborative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analysis</a:t>
            </a:r>
            <a:endParaRPr sz="1400" b="0" i="0" u="none" strike="noStrike" cap="none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0" name="Google Shape;380;p61"/>
          <p:cNvSpPr txBox="1"/>
          <p:nvPr/>
        </p:nvSpPr>
        <p:spPr>
          <a:xfrm>
            <a:off x="7540525" y="1191750"/>
            <a:ext cx="147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B7B7B7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Production monitoring</a:t>
            </a:r>
            <a:endParaRPr sz="1400" b="0" i="0" u="none" strike="noStrike" cap="none">
              <a:solidFill>
                <a:srgbClr val="B7B7B7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81" name="Google Shape;381;p61"/>
          <p:cNvSpPr txBox="1"/>
          <p:nvPr/>
        </p:nvSpPr>
        <p:spPr>
          <a:xfrm>
            <a:off x="415290" y="185635"/>
            <a:ext cx="8313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lang="en" sz="2400" b="0" i="0" u="none" strike="noStrike" cap="non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BCP + W&amp;B INTEGRATED SOLUTION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61"/>
          <p:cNvSpPr txBox="1"/>
          <p:nvPr/>
        </p:nvSpPr>
        <p:spPr>
          <a:xfrm>
            <a:off x="415290" y="635897"/>
            <a:ext cx="8313600" cy="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DCDCD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70C0"/>
                </a:solidFill>
                <a:latin typeface="Trebuchet MS"/>
                <a:ea typeface="Trebuchet MS"/>
                <a:cs typeface="Trebuchet MS"/>
                <a:sym typeface="Trebuchet MS"/>
              </a:rPr>
              <a:t>ML Ops Platform with Interoperable Applications</a:t>
            </a:r>
            <a:endParaRPr sz="1200" b="0" i="0" u="none" strike="noStrike" cap="none">
              <a:solidFill>
                <a:srgbClr val="0070C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83" name="Google Shape;383;p61" descr="A picture containing drawing&#10;&#10;Description automatically generated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41328" y="4259168"/>
            <a:ext cx="900954" cy="171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2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9" name="Google Shape;389;p62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62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62"/>
          <p:cNvSpPr txBox="1">
            <a:spLocks noGrp="1"/>
          </p:cNvSpPr>
          <p:nvPr>
            <p:ph type="title"/>
          </p:nvPr>
        </p:nvSpPr>
        <p:spPr>
          <a:xfrm>
            <a:off x="399825" y="1920600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lt1"/>
                </a:solidFill>
              </a:rPr>
              <a:t>Making ML workflows reproducible, one step at a time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/>
        </p:nvSpPr>
        <p:spPr>
          <a:xfrm>
            <a:off x="440000" y="22860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 b="1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Before W&amp;B</a:t>
            </a:r>
            <a:endParaRPr sz="4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500" y="953900"/>
            <a:ext cx="4711740" cy="3435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815" y="953900"/>
            <a:ext cx="3590961" cy="2373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75538" y="3395125"/>
            <a:ext cx="3457525" cy="1219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4"/>
          <p:cNvSpPr txBox="1"/>
          <p:nvPr/>
        </p:nvSpPr>
        <p:spPr>
          <a:xfrm>
            <a:off x="440000" y="22860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Track experiments – After W&amp;B</a:t>
            </a:r>
            <a:endParaRPr sz="4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05" name="Google Shape;40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800" y="951050"/>
            <a:ext cx="6458400" cy="39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64"/>
          <p:cNvSpPr txBox="1">
            <a:spLocks noGrp="1"/>
          </p:cNvSpPr>
          <p:nvPr>
            <p:ph type="body" idx="4294967295"/>
          </p:nvPr>
        </p:nvSpPr>
        <p:spPr>
          <a:xfrm>
            <a:off x="4198875" y="4790400"/>
            <a:ext cx="1186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Dashboard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65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Reproduce a model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3" name="Google Shape;413;p65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14" name="Google Shape;414;p65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4200" y="113800"/>
            <a:ext cx="3652551" cy="491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5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417" name="Google Shape;417;p65"/>
          <p:cNvSpPr txBox="1">
            <a:spLocks noGrp="1"/>
          </p:cNvSpPr>
          <p:nvPr>
            <p:ph type="body" idx="4294967295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See live updates on model performance, check for overfitting, and visualize how a model performs on different classes.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/>
        </p:nvSpPr>
        <p:spPr>
          <a:xfrm>
            <a:off x="440000" y="228600"/>
            <a:ext cx="60999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Track experiments – After W&amp;B</a:t>
            </a:r>
            <a:endParaRPr sz="4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75" y="1008225"/>
            <a:ext cx="3951386" cy="341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7561" y="1008225"/>
            <a:ext cx="3951386" cy="3417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67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Visualize gradients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1" name="Google Shape;431;p67"/>
          <p:cNvSpPr txBox="1">
            <a:spLocks noGrp="1"/>
          </p:cNvSpPr>
          <p:nvPr>
            <p:ph type="body" idx="4294967295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See the inner workings of your model, look for convergence during training, and check for exploding gradients.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sp>
        <p:nvSpPr>
          <p:cNvPr id="432" name="Google Shape;432;p67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33" name="Google Shape;433;p67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434" name="Google Shape;434;p67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5" name="Google Shape;43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75" y="80000"/>
            <a:ext cx="3908799" cy="498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8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68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68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System metrics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3" name="Google Shape;443;p68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44" name="Google Shape;444;p68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pic>
        <p:nvPicPr>
          <p:cNvPr id="445" name="Google Shape;445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1925" y="118025"/>
            <a:ext cx="3697100" cy="49074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8"/>
          <p:cNvSpPr txBox="1">
            <a:spLocks noGrp="1"/>
          </p:cNvSpPr>
          <p:nvPr>
            <p:ph type="body" idx="4294967295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Get the most out of your GPUs and identify opportunities for optimizing hardware utilization.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1D1D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2"/>
          <p:cNvSpPr txBox="1">
            <a:spLocks noGrp="1"/>
          </p:cNvSpPr>
          <p:nvPr>
            <p:ph type="body" idx="1"/>
          </p:nvPr>
        </p:nvSpPr>
        <p:spPr>
          <a:xfrm>
            <a:off x="659000" y="1453650"/>
            <a:ext cx="825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500"/>
              <a:buAutoNum type="arabicPeriod"/>
            </a:pPr>
            <a:r>
              <a:rPr lang="en" sz="2400" b="1">
                <a:solidFill>
                  <a:srgbClr val="FFCC33"/>
                </a:solidFill>
              </a:rPr>
              <a:t>Why do we need ML reproducibility?</a:t>
            </a:r>
            <a:br>
              <a:rPr lang="en" sz="1500" b="1">
                <a:solidFill>
                  <a:schemeClr val="lt1"/>
                </a:solidFill>
              </a:rPr>
            </a:br>
            <a:endParaRPr sz="1500" b="1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400"/>
              <a:buAutoNum type="arabicPeriod"/>
            </a:pPr>
            <a:r>
              <a:rPr lang="en" sz="2400" b="1">
                <a:solidFill>
                  <a:srgbClr val="FFCC33"/>
                </a:solidFill>
              </a:rPr>
              <a:t>Model understanding through reproducibility</a:t>
            </a:r>
            <a:br>
              <a:rPr lang="en" sz="2400" b="1">
                <a:solidFill>
                  <a:srgbClr val="FFCC33"/>
                </a:solidFill>
              </a:rPr>
            </a:br>
            <a:endParaRPr sz="2400" b="1">
              <a:solidFill>
                <a:srgbClr val="FFCC33"/>
              </a:solidFill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400"/>
              <a:buAutoNum type="arabicPeriod"/>
            </a:pPr>
            <a:r>
              <a:rPr lang="en" sz="2400" b="1">
                <a:solidFill>
                  <a:srgbClr val="FFCC33"/>
                </a:solidFill>
              </a:rPr>
              <a:t>Interactive model visualization</a:t>
            </a:r>
            <a:endParaRPr sz="2400" b="1">
              <a:solidFill>
                <a:srgbClr val="FFCC33"/>
              </a:solidFill>
            </a:endParaRPr>
          </a:p>
          <a:p>
            <a:pPr marL="9144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FFFFFF"/>
              </a:solidFill>
            </a:endParaRPr>
          </a:p>
        </p:txBody>
      </p:sp>
      <p:sp>
        <p:nvSpPr>
          <p:cNvPr id="189" name="Google Shape;189;p42"/>
          <p:cNvSpPr txBox="1">
            <a:spLocks noGrp="1"/>
          </p:cNvSpPr>
          <p:nvPr>
            <p:ph type="title"/>
          </p:nvPr>
        </p:nvSpPr>
        <p:spPr>
          <a:xfrm>
            <a:off x="659000" y="445025"/>
            <a:ext cx="782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Source Serif Pro SemiBold"/>
                <a:ea typeface="Source Serif Pro SemiBold"/>
                <a:cs typeface="Source Serif Pro SemiBold"/>
                <a:sym typeface="Source Serif Pro SemiBold"/>
              </a:rPr>
              <a:t>Agenda</a:t>
            </a:r>
            <a:endParaRPr sz="4000">
              <a:solidFill>
                <a:srgbClr val="FFFFFF"/>
              </a:solidFill>
              <a:latin typeface="Source Serif Pro SemiBold"/>
              <a:ea typeface="Source Serif Pro SemiBold"/>
              <a:cs typeface="Source Serif Pro SemiBold"/>
              <a:sym typeface="Source Serif Pro SemiBold"/>
            </a:endParaRPr>
          </a:p>
        </p:txBody>
      </p:sp>
      <p:sp>
        <p:nvSpPr>
          <p:cNvPr id="190" name="Google Shape;190;p42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9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69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69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Capture the code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4" name="Google Shape;454;p69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5" name="Google Shape;455;p69"/>
          <p:cNvSpPr txBox="1">
            <a:spLocks noGrp="1"/>
          </p:cNvSpPr>
          <p:nvPr>
            <p:ph type="body" idx="4294967295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Save the most recent git commit, the command and args, and system hardware setup.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W&amp;B also saves </a:t>
            </a:r>
            <a:r>
              <a:rPr lang="en" sz="2200">
                <a:solidFill>
                  <a:schemeClr val="dk1"/>
                </a:solidFill>
              </a:rPr>
              <a:t>a patch file with uncommitted changes</a:t>
            </a:r>
            <a:r>
              <a:rPr lang="en" sz="2200"/>
              <a:t> so you can reproduce the exact code that trained the model.</a:t>
            </a:r>
            <a:endParaRPr sz="2200"/>
          </a:p>
        </p:txBody>
      </p:sp>
      <p:sp>
        <p:nvSpPr>
          <p:cNvPr id="456" name="Google Shape;456;p69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bit.ly/demo-run</a:t>
            </a:r>
            <a:endParaRPr sz="1200" u="sng">
              <a:solidFill>
                <a:srgbClr val="108BDA"/>
              </a:solidFill>
            </a:endParaRPr>
          </a:p>
        </p:txBody>
      </p:sp>
      <p:pic>
        <p:nvPicPr>
          <p:cNvPr id="457" name="Google Shape;457;p69"/>
          <p:cNvPicPr preferRelativeResize="0"/>
          <p:nvPr/>
        </p:nvPicPr>
        <p:blipFill rotWithShape="1">
          <a:blip r:embed="rId4">
            <a:alphaModFix/>
          </a:blip>
          <a:srcRect r="13389"/>
          <a:stretch/>
        </p:blipFill>
        <p:spPr>
          <a:xfrm>
            <a:off x="5066912" y="432625"/>
            <a:ext cx="3807126" cy="427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0"/>
          <p:cNvSpPr txBox="1">
            <a:spLocks noGrp="1"/>
          </p:cNvSpPr>
          <p:nvPr>
            <p:ph type="title"/>
          </p:nvPr>
        </p:nvSpPr>
        <p:spPr>
          <a:xfrm>
            <a:off x="311700" y="452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tab with versioning – spot changes</a:t>
            </a:r>
            <a:endParaRPr/>
          </a:p>
        </p:txBody>
      </p:sp>
      <p:pic>
        <p:nvPicPr>
          <p:cNvPr id="463" name="Google Shape;46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38" y="1182175"/>
            <a:ext cx="8685524" cy="363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1"/>
          <p:cNvSpPr txBox="1">
            <a:spLocks noGrp="1"/>
          </p:cNvSpPr>
          <p:nvPr>
            <p:ph type="title"/>
          </p:nvPr>
        </p:nvSpPr>
        <p:spPr>
          <a:xfrm>
            <a:off x="311700" y="45253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P.S. Store seeds &amp; randomization settings in wandb.config</a:t>
            </a:r>
            <a:endParaRPr/>
          </a:p>
        </p:txBody>
      </p:sp>
      <p:pic>
        <p:nvPicPr>
          <p:cNvPr id="469" name="Google Shape;46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025" y="1400738"/>
            <a:ext cx="4729974" cy="27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71"/>
          <p:cNvPicPr preferRelativeResize="0"/>
          <p:nvPr/>
        </p:nvPicPr>
        <p:blipFill rotWithShape="1">
          <a:blip r:embed="rId4">
            <a:alphaModFix/>
          </a:blip>
          <a:srcRect t="3725" r="10960"/>
          <a:stretch/>
        </p:blipFill>
        <p:spPr>
          <a:xfrm>
            <a:off x="0" y="1895950"/>
            <a:ext cx="4729974" cy="17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2"/>
          <p:cNvSpPr txBox="1">
            <a:spLocks noGrp="1"/>
          </p:cNvSpPr>
          <p:nvPr>
            <p:ph type="title"/>
          </p:nvPr>
        </p:nvSpPr>
        <p:spPr>
          <a:xfrm>
            <a:off x="311700" y="2825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Save each script run</a:t>
            </a:r>
            <a:endParaRPr sz="3000"/>
          </a:p>
        </p:txBody>
      </p:sp>
      <p:sp>
        <p:nvSpPr>
          <p:cNvPr id="476" name="Google Shape;476;p72"/>
          <p:cNvSpPr txBox="1">
            <a:spLocks noGrp="1"/>
          </p:cNvSpPr>
          <p:nvPr>
            <p:ph type="body" idx="1"/>
          </p:nvPr>
        </p:nvSpPr>
        <p:spPr>
          <a:xfrm>
            <a:off x="311703" y="1140175"/>
            <a:ext cx="4184700" cy="3416400"/>
          </a:xfrm>
          <a:prstGeom prst="rect">
            <a:avLst/>
          </a:prstGeom>
        </p:spPr>
        <p:txBody>
          <a:bodyPr spcFirstLastPara="1" wrap="square" lIns="0" tIns="0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Run overview tab: see all the details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Save the most recent git commit, the command and args, and system hardware setup (+ requirements.txt!) 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W&amp;B also saves a patch file with uncommitted changes so you can reproduce the exact code that trained the model</a:t>
            </a: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Char char="●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Example run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7" name="Google Shape;477;p72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72"/>
          <p:cNvPicPr preferRelativeResize="0"/>
          <p:nvPr/>
        </p:nvPicPr>
        <p:blipFill rotWithShape="1">
          <a:blip r:embed="rId4">
            <a:alphaModFix/>
          </a:blip>
          <a:srcRect r="13389"/>
          <a:stretch/>
        </p:blipFill>
        <p:spPr>
          <a:xfrm>
            <a:off x="5066912" y="432625"/>
            <a:ext cx="3807126" cy="4278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3"/>
          <p:cNvSpPr/>
          <p:nvPr/>
        </p:nvSpPr>
        <p:spPr>
          <a:xfrm>
            <a:off x="1384850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73"/>
          <p:cNvSpPr txBox="1"/>
          <p:nvPr/>
        </p:nvSpPr>
        <p:spPr>
          <a:xfrm>
            <a:off x="460200" y="509777"/>
            <a:ext cx="52008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Persistent system of record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5" name="Google Shape;485;p73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6" name="Google Shape;486;p73"/>
          <p:cNvSpPr/>
          <p:nvPr/>
        </p:nvSpPr>
        <p:spPr>
          <a:xfrm>
            <a:off x="-25" y="1840974"/>
            <a:ext cx="9144000" cy="28611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73"/>
          <p:cNvPicPr preferRelativeResize="0"/>
          <p:nvPr/>
        </p:nvPicPr>
        <p:blipFill rotWithShape="1">
          <a:blip r:embed="rId3">
            <a:alphaModFix/>
          </a:blip>
          <a:srcRect b="20622"/>
          <a:stretch/>
        </p:blipFill>
        <p:spPr>
          <a:xfrm>
            <a:off x="830697" y="2074713"/>
            <a:ext cx="7482557" cy="24106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73"/>
          <p:cNvSpPr txBox="1"/>
          <p:nvPr/>
        </p:nvSpPr>
        <p:spPr>
          <a:xfrm>
            <a:off x="460200" y="1211538"/>
            <a:ext cx="8223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Query and filter across thousands of runs, and easily keep projects organized.</a:t>
            </a:r>
            <a:endParaRPr sz="18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89" name="Google Shape;489;p73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bit.ly/deep-drive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4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5" name="Google Shape;495;p74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74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497" name="Google Shape;497;p74"/>
          <p:cNvSpPr txBox="1">
            <a:spLocks noGrp="1"/>
          </p:cNvSpPr>
          <p:nvPr>
            <p:ph type="title"/>
          </p:nvPr>
        </p:nvSpPr>
        <p:spPr>
          <a:xfrm>
            <a:off x="305675" y="1797513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Understand models</a:t>
            </a:r>
            <a:endParaRPr sz="4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through interactive visualizations</a:t>
            </a:r>
            <a:endParaRPr sz="1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5"/>
          <p:cNvSpPr/>
          <p:nvPr/>
        </p:nvSpPr>
        <p:spPr>
          <a:xfrm>
            <a:off x="1384850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75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75"/>
          <p:cNvSpPr txBox="1"/>
          <p:nvPr/>
        </p:nvSpPr>
        <p:spPr>
          <a:xfrm>
            <a:off x="423600" y="624075"/>
            <a:ext cx="40092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Compare runs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5" name="Google Shape;505;p75"/>
          <p:cNvSpPr txBox="1">
            <a:spLocks noGrp="1"/>
          </p:cNvSpPr>
          <p:nvPr>
            <p:ph type="body" idx="4294967295"/>
          </p:nvPr>
        </p:nvSpPr>
        <p:spPr>
          <a:xfrm>
            <a:off x="423600" y="1376075"/>
            <a:ext cx="40092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Visualize the relationships between hyperparameters and model metrics.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Explore the space of possible models quickly, without getting bogged down setting up manual visualizations.</a:t>
            </a:r>
            <a:endParaRPr sz="2200"/>
          </a:p>
        </p:txBody>
      </p:sp>
      <p:sp>
        <p:nvSpPr>
          <p:cNvPr id="506" name="Google Shape;506;p75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bit.ly/deep-drive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507" name="Google Shape;507;p75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08" name="Google Shape;50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5800" y="790668"/>
            <a:ext cx="3749351" cy="3562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6"/>
          <p:cNvSpPr txBox="1">
            <a:spLocks noGrp="1"/>
          </p:cNvSpPr>
          <p:nvPr>
            <p:ph type="body" idx="4294967295"/>
          </p:nvPr>
        </p:nvSpPr>
        <p:spPr>
          <a:xfrm>
            <a:off x="423600" y="1881200"/>
            <a:ext cx="40092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Use the interactive dashboard to spot issues in real time.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Stop underperforming runs early to optimize resource utilization.</a:t>
            </a:r>
            <a:endParaRPr sz="2200"/>
          </a:p>
        </p:txBody>
      </p:sp>
      <p:sp>
        <p:nvSpPr>
          <p:cNvPr id="514" name="Google Shape;514;p76"/>
          <p:cNvSpPr/>
          <p:nvPr/>
        </p:nvSpPr>
        <p:spPr>
          <a:xfrm>
            <a:off x="1384850" y="4945100"/>
            <a:ext cx="740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76"/>
          <p:cNvSpPr/>
          <p:nvPr/>
        </p:nvSpPr>
        <p:spPr>
          <a:xfrm>
            <a:off x="4796975" y="0"/>
            <a:ext cx="4347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423600" y="624075"/>
            <a:ext cx="48885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Iterate quickly</a:t>
            </a:r>
            <a:endParaRPr sz="3000" b="1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Accelerate time to insight</a:t>
            </a:r>
            <a:endParaRPr sz="2500" b="1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17" name="Google Shape;517;p76"/>
          <p:cNvSpPr txBox="1">
            <a:spLocks noGrp="1"/>
          </p:cNvSpPr>
          <p:nvPr>
            <p:ph type="body" idx="4294967295"/>
          </p:nvPr>
        </p:nvSpPr>
        <p:spPr>
          <a:xfrm>
            <a:off x="423600" y="33340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bit.ly/deep-drive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518" name="Google Shape;518;p76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COMPARE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19" name="Google Shape;519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725" y="352350"/>
            <a:ext cx="3727051" cy="4438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7"/>
          <p:cNvSpPr/>
          <p:nvPr/>
        </p:nvSpPr>
        <p:spPr>
          <a:xfrm>
            <a:off x="3638700" y="0"/>
            <a:ext cx="55053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5" name="Google Shape;52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5549" y="333325"/>
            <a:ext cx="5328551" cy="4810176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77"/>
          <p:cNvSpPr/>
          <p:nvPr/>
        </p:nvSpPr>
        <p:spPr>
          <a:xfrm>
            <a:off x="437000" y="1088450"/>
            <a:ext cx="4402200" cy="3101100"/>
          </a:xfrm>
          <a:prstGeom prst="roundRect">
            <a:avLst>
              <a:gd name="adj" fmla="val 2712"/>
            </a:avLst>
          </a:prstGeom>
          <a:solidFill>
            <a:srgbClr val="FFFFFF"/>
          </a:solidFill>
          <a:ln>
            <a:noFill/>
          </a:ln>
          <a:effectLst>
            <a:outerShdw blurRad="200025" dist="19050" dir="708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77"/>
          <p:cNvSpPr txBox="1"/>
          <p:nvPr/>
        </p:nvSpPr>
        <p:spPr>
          <a:xfrm>
            <a:off x="892210" y="1737763"/>
            <a:ext cx="3492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Annotate progress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28" name="Google Shape;528;p77"/>
          <p:cNvSpPr txBox="1">
            <a:spLocks noGrp="1"/>
          </p:cNvSpPr>
          <p:nvPr>
            <p:ph type="body" idx="4294967295"/>
          </p:nvPr>
        </p:nvSpPr>
        <p:spPr>
          <a:xfrm>
            <a:off x="892210" y="2489763"/>
            <a:ext cx="34920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Use reports to keep a work log and quickly pick up where you left off.</a:t>
            </a:r>
            <a:endParaRPr sz="2200"/>
          </a:p>
        </p:txBody>
      </p:sp>
      <p:sp>
        <p:nvSpPr>
          <p:cNvPr id="529" name="Google Shape;529;p77"/>
          <p:cNvSpPr txBox="1"/>
          <p:nvPr/>
        </p:nvSpPr>
        <p:spPr>
          <a:xfrm>
            <a:off x="892210" y="1492538"/>
            <a:ext cx="2115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30" name="Google Shape;530;p77"/>
          <p:cNvSpPr txBox="1">
            <a:spLocks noGrp="1"/>
          </p:cNvSpPr>
          <p:nvPr>
            <p:ph type="body" idx="4294967295"/>
          </p:nvPr>
        </p:nvSpPr>
        <p:spPr>
          <a:xfrm>
            <a:off x="453425" y="536075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bit.ly/deep-drive-report</a:t>
            </a:r>
            <a:endParaRPr sz="1200" u="sng">
              <a:solidFill>
                <a:srgbClr val="108BDA"/>
              </a:solidFill>
            </a:endParaRPr>
          </a:p>
        </p:txBody>
      </p:sp>
      <p:sp>
        <p:nvSpPr>
          <p:cNvPr id="531" name="Google Shape;531;p77"/>
          <p:cNvSpPr/>
          <p:nvPr/>
        </p:nvSpPr>
        <p:spPr>
          <a:xfrm>
            <a:off x="2982151" y="4945100"/>
            <a:ext cx="9774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77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OPTIMIZE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8"/>
          <p:cNvSpPr/>
          <p:nvPr/>
        </p:nvSpPr>
        <p:spPr>
          <a:xfrm>
            <a:off x="3969150" y="0"/>
            <a:ext cx="5175000" cy="5143500"/>
          </a:xfrm>
          <a:prstGeom prst="rect">
            <a:avLst/>
          </a:prstGeom>
          <a:solidFill>
            <a:srgbClr val="F9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78"/>
          <p:cNvSpPr/>
          <p:nvPr/>
        </p:nvSpPr>
        <p:spPr>
          <a:xfrm>
            <a:off x="4154100" y="240900"/>
            <a:ext cx="4805100" cy="4902600"/>
          </a:xfrm>
          <a:prstGeom prst="round2SameRect">
            <a:avLst>
              <a:gd name="adj1" fmla="val 3101"/>
              <a:gd name="adj2" fmla="val 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9" name="Google Shape;539;p78"/>
          <p:cNvPicPr preferRelativeResize="0"/>
          <p:nvPr/>
        </p:nvPicPr>
        <p:blipFill rotWithShape="1">
          <a:blip r:embed="rId3">
            <a:alphaModFix/>
          </a:blip>
          <a:srcRect b="4324"/>
          <a:stretch/>
        </p:blipFill>
        <p:spPr>
          <a:xfrm>
            <a:off x="4281925" y="379462"/>
            <a:ext cx="4549451" cy="4764027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78"/>
          <p:cNvSpPr/>
          <p:nvPr/>
        </p:nvSpPr>
        <p:spPr>
          <a:xfrm>
            <a:off x="460200" y="1086500"/>
            <a:ext cx="4270800" cy="2997600"/>
          </a:xfrm>
          <a:prstGeom prst="roundRect">
            <a:avLst>
              <a:gd name="adj" fmla="val 2712"/>
            </a:avLst>
          </a:prstGeom>
          <a:solidFill>
            <a:srgbClr val="FFFFFF"/>
          </a:solidFill>
          <a:ln>
            <a:noFill/>
          </a:ln>
          <a:effectLst>
            <a:outerShdw blurRad="200025" dist="19050" dir="708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78"/>
          <p:cNvSpPr txBox="1"/>
          <p:nvPr/>
        </p:nvSpPr>
        <p:spPr>
          <a:xfrm>
            <a:off x="861264" y="1639474"/>
            <a:ext cx="34920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Collaborate easily</a:t>
            </a:r>
            <a:endParaRPr sz="3000" b="1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542" name="Google Shape;542;p78"/>
          <p:cNvSpPr txBox="1">
            <a:spLocks noGrp="1"/>
          </p:cNvSpPr>
          <p:nvPr>
            <p:ph type="body" idx="4294967295"/>
          </p:nvPr>
        </p:nvSpPr>
        <p:spPr>
          <a:xfrm>
            <a:off x="861264" y="2391474"/>
            <a:ext cx="34920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Give team members access to your exploratory results, sharing the context they need to quickly build on your work.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200"/>
          </a:p>
        </p:txBody>
      </p:sp>
      <p:sp>
        <p:nvSpPr>
          <p:cNvPr id="543" name="Google Shape;543;p78"/>
          <p:cNvSpPr txBox="1"/>
          <p:nvPr/>
        </p:nvSpPr>
        <p:spPr>
          <a:xfrm>
            <a:off x="861264" y="1394249"/>
            <a:ext cx="21150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REPORTS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4" name="Google Shape;544;p78"/>
          <p:cNvSpPr/>
          <p:nvPr/>
        </p:nvSpPr>
        <p:spPr>
          <a:xfrm>
            <a:off x="2966847" y="4945100"/>
            <a:ext cx="1002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78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TRACK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COLLABORATE</a:t>
            </a:r>
            <a:endParaRPr sz="1200">
              <a:solidFill>
                <a:srgbClr val="66666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6" name="Google Shape;546;p78"/>
          <p:cNvSpPr txBox="1">
            <a:spLocks noGrp="1"/>
          </p:cNvSpPr>
          <p:nvPr>
            <p:ph type="body" idx="4294967295"/>
          </p:nvPr>
        </p:nvSpPr>
        <p:spPr>
          <a:xfrm>
            <a:off x="460200" y="672950"/>
            <a:ext cx="4009200" cy="3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rgbClr val="108BDA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bit.ly/deep-drive-report</a:t>
            </a:r>
            <a:endParaRPr sz="1200" u="sng">
              <a:solidFill>
                <a:srgbClr val="108BD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>
            <a:spLocks noGrp="1"/>
          </p:cNvSpPr>
          <p:nvPr>
            <p:ph type="title"/>
          </p:nvPr>
        </p:nvSpPr>
        <p:spPr>
          <a:xfrm>
            <a:off x="199950" y="1920600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Why do we need ML reproducibility?</a:t>
            </a:r>
            <a:endParaRPr sz="480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96" name="Google Shape;196;p43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97" name="Google Shape;197;p43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43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9"/>
          <p:cNvSpPr txBox="1">
            <a:spLocks noGrp="1"/>
          </p:cNvSpPr>
          <p:nvPr>
            <p:ph type="title"/>
          </p:nvPr>
        </p:nvSpPr>
        <p:spPr>
          <a:xfrm>
            <a:off x="311700" y="282582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/>
              <a:t>Sharing model insights with W&amp;B</a:t>
            </a:r>
            <a:endParaRPr sz="2400" b="1">
              <a:solidFill>
                <a:srgbClr val="F1C232"/>
              </a:solidFill>
            </a:endParaRPr>
          </a:p>
        </p:txBody>
      </p:sp>
      <p:pic>
        <p:nvPicPr>
          <p:cNvPr id="552" name="Google Shape;55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1950" y="983032"/>
            <a:ext cx="4202901" cy="3983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899" y="953451"/>
            <a:ext cx="7304600" cy="33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80"/>
          <p:cNvSpPr txBox="1"/>
          <p:nvPr/>
        </p:nvSpPr>
        <p:spPr>
          <a:xfrm>
            <a:off x="471475" y="113750"/>
            <a:ext cx="7556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latin typeface="Source Serif Pro"/>
                <a:ea typeface="Source Serif Pro"/>
                <a:cs typeface="Source Serif Pro"/>
                <a:sym typeface="Source Serif Pro"/>
              </a:rPr>
              <a:t>5 lines of code</a:t>
            </a:r>
            <a:endParaRPr sz="4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9" name="Google Shape;559;p80"/>
          <p:cNvSpPr txBox="1"/>
          <p:nvPr/>
        </p:nvSpPr>
        <p:spPr>
          <a:xfrm>
            <a:off x="2594925" y="4589400"/>
            <a:ext cx="4622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Quickstart docs </a:t>
            </a:r>
            <a:r>
              <a:rPr lang="en" sz="2000" u="sng">
                <a:solidFill>
                  <a:srgbClr val="108BD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docs.wandb.com</a:t>
            </a:r>
            <a:endParaRPr sz="2400">
              <a:solidFill>
                <a:srgbClr val="108BD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1"/>
          <p:cNvSpPr txBox="1">
            <a:spLocks noGrp="1"/>
          </p:cNvSpPr>
          <p:nvPr>
            <p:ph type="title"/>
          </p:nvPr>
        </p:nvSpPr>
        <p:spPr>
          <a:xfrm>
            <a:off x="346775" y="1920600"/>
            <a:ext cx="8744100" cy="13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Understand datasets</a:t>
            </a:r>
            <a:endParaRPr sz="440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chemeClr val="lt1"/>
                </a:solidFill>
              </a:rPr>
              <a:t>through interactive visualizations</a:t>
            </a:r>
            <a:endParaRPr sz="4400">
              <a:solidFill>
                <a:schemeClr val="lt1"/>
              </a:solidFill>
            </a:endParaRPr>
          </a:p>
        </p:txBody>
      </p:sp>
      <p:sp>
        <p:nvSpPr>
          <p:cNvPr id="565" name="Google Shape;565;p81"/>
          <p:cNvSpPr/>
          <p:nvPr/>
        </p:nvSpPr>
        <p:spPr>
          <a:xfrm>
            <a:off x="951975" y="651350"/>
            <a:ext cx="1038300" cy="492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66" name="Google Shape;566;p81"/>
          <p:cNvSpPr/>
          <p:nvPr/>
        </p:nvSpPr>
        <p:spPr>
          <a:xfrm>
            <a:off x="0" y="0"/>
            <a:ext cx="237000" cy="51435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81"/>
          <p:cNvSpPr/>
          <p:nvPr/>
        </p:nvSpPr>
        <p:spPr>
          <a:xfrm>
            <a:off x="5703525" y="4542775"/>
            <a:ext cx="3440400" cy="434100"/>
          </a:xfrm>
          <a:prstGeom prst="rect">
            <a:avLst/>
          </a:prstGeom>
          <a:solidFill>
            <a:srgbClr val="FFCC3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4699" y="0"/>
            <a:ext cx="69493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2"/>
          <p:cNvSpPr/>
          <p:nvPr/>
        </p:nvSpPr>
        <p:spPr>
          <a:xfrm>
            <a:off x="451316" y="532655"/>
            <a:ext cx="4263600" cy="4023000"/>
          </a:xfrm>
          <a:prstGeom prst="roundRect">
            <a:avLst>
              <a:gd name="adj" fmla="val 2712"/>
            </a:avLst>
          </a:prstGeom>
          <a:solidFill>
            <a:srgbClr val="FFFFFF"/>
          </a:solidFill>
          <a:ln>
            <a:noFill/>
          </a:ln>
          <a:effectLst>
            <a:outerShdw blurRad="200025" dist="19050" dir="7080000" algn="bl" rotWithShape="0">
              <a:srgbClr val="000000">
                <a:alpha val="12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82"/>
          <p:cNvSpPr/>
          <p:nvPr/>
        </p:nvSpPr>
        <p:spPr>
          <a:xfrm>
            <a:off x="800925" y="4945100"/>
            <a:ext cx="4926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82"/>
          <p:cNvSpPr txBox="1"/>
          <p:nvPr/>
        </p:nvSpPr>
        <p:spPr>
          <a:xfrm>
            <a:off x="747469" y="727155"/>
            <a:ext cx="38091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Source Serif Pro"/>
                <a:ea typeface="Source Serif Pro"/>
                <a:cs typeface="Source Serif Pro"/>
                <a:sym typeface="Source Serif Pro"/>
              </a:rPr>
              <a:t>Track </a:t>
            </a:r>
            <a:r>
              <a:rPr lang="en" sz="3000" b="1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artifacts</a:t>
            </a:r>
            <a:endParaRPr sz="30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76" name="Google Shape;576;p82"/>
          <p:cNvSpPr txBox="1">
            <a:spLocks noGrp="1"/>
          </p:cNvSpPr>
          <p:nvPr>
            <p:ph type="body" idx="4294967295"/>
          </p:nvPr>
        </p:nvSpPr>
        <p:spPr>
          <a:xfrm>
            <a:off x="747469" y="1479155"/>
            <a:ext cx="3809100" cy="30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Get a bird’s eye view of every step of model development.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Automatically checksum and version datasets and models.</a:t>
            </a:r>
            <a:endParaRPr sz="22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Host your files anywhere with our infra-agnostic tracking.</a:t>
            </a:r>
            <a:endParaRPr sz="2200"/>
          </a:p>
        </p:txBody>
      </p:sp>
      <p:sp>
        <p:nvSpPr>
          <p:cNvPr id="577" name="Google Shape;577;p82"/>
          <p:cNvSpPr txBox="1"/>
          <p:nvPr/>
        </p:nvSpPr>
        <p:spPr>
          <a:xfrm>
            <a:off x="47375" y="4734800"/>
            <a:ext cx="90492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INSTALL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2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TRACK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COMPARE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OPTIMIZE  </a:t>
            </a:r>
            <a:r>
              <a:rPr lang="en" sz="1050">
                <a:solidFill>
                  <a:srgbClr val="99999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•</a:t>
            </a:r>
            <a:r>
              <a:rPr lang="en" sz="1200">
                <a:solidFill>
                  <a:srgbClr val="99999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COLLABORATE</a:t>
            </a:r>
            <a:endParaRPr sz="1200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https://docs.wandb.com/artifacts</a:t>
            </a:r>
            <a:endParaRPr/>
          </a:p>
        </p:txBody>
      </p:sp>
      <p:pic>
        <p:nvPicPr>
          <p:cNvPr id="583" name="Google Shape;583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2488" y="1768700"/>
            <a:ext cx="6259025" cy="20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173" y="1017725"/>
            <a:ext cx="4078424" cy="2874874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589" name="Google Shape;589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Artifacts</a:t>
            </a:r>
            <a:endParaRPr/>
          </a:p>
        </p:txBody>
      </p:sp>
      <p:sp>
        <p:nvSpPr>
          <p:cNvPr id="590" name="Google Shape;590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661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Integrated with the project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Get a clear understanding of what is consumed by and generated from runs and projects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Can be consumed by any run with access to the project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Artifacts as a serving agent for downstream systems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Automatically generates lineage graphs </a:t>
            </a:r>
            <a:endParaRPr/>
          </a:p>
        </p:txBody>
      </p:sp>
      <p:pic>
        <p:nvPicPr>
          <p:cNvPr id="591" name="Google Shape;591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475" y="281725"/>
            <a:ext cx="1541425" cy="25938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pic>
        <p:nvPicPr>
          <p:cNvPr id="592" name="Google Shape;592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6825" y="2809350"/>
            <a:ext cx="2725776" cy="198365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Version datasets, models &amp; any files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98" name="Google Shape;59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375" y="1017725"/>
            <a:ext cx="874697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85"/>
          <p:cNvSpPr txBox="1"/>
          <p:nvPr/>
        </p:nvSpPr>
        <p:spPr>
          <a:xfrm>
            <a:off x="53025" y="4733725"/>
            <a:ext cx="374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Artifacts Quickstart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Organize, visualize, and share workflows</a:t>
            </a:r>
            <a:endParaRPr/>
          </a:p>
        </p:txBody>
      </p:sp>
      <p:pic>
        <p:nvPicPr>
          <p:cNvPr id="605" name="Google Shape;60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2300" y="1078100"/>
            <a:ext cx="7109857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86"/>
          <p:cNvSpPr txBox="1"/>
          <p:nvPr/>
        </p:nvSpPr>
        <p:spPr>
          <a:xfrm>
            <a:off x="53050" y="474790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Example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Images</a:t>
            </a:r>
            <a:endParaRPr/>
          </a:p>
        </p:txBody>
      </p:sp>
      <p:sp>
        <p:nvSpPr>
          <p:cNvPr id="612" name="Google Shape;612;p87"/>
          <p:cNvSpPr txBox="1"/>
          <p:nvPr/>
        </p:nvSpPr>
        <p:spPr>
          <a:xfrm>
            <a:off x="76175" y="46735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3"/>
              </a:rPr>
              <a:t>Example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613" name="Google Shape;61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662" y="958850"/>
            <a:ext cx="6400669" cy="3659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7"/>
          <p:cNvSpPr txBox="1"/>
          <p:nvPr/>
        </p:nvSpPr>
        <p:spPr>
          <a:xfrm>
            <a:off x="7054475" y="46735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5"/>
              </a:rPr>
              <a:t>Report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Segmentation masks</a:t>
            </a:r>
            <a:endParaRPr/>
          </a:p>
        </p:txBody>
      </p:sp>
      <p:sp>
        <p:nvSpPr>
          <p:cNvPr id="620" name="Google Shape;620;p88"/>
          <p:cNvSpPr txBox="1"/>
          <p:nvPr/>
        </p:nvSpPr>
        <p:spPr>
          <a:xfrm>
            <a:off x="71550" y="468560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3"/>
              </a:rPr>
              <a:t>Example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621" name="Google Shape;62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1425" y="1017725"/>
            <a:ext cx="6741149" cy="3667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4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44"/>
          <p:cNvSpPr txBox="1"/>
          <p:nvPr/>
        </p:nvSpPr>
        <p:spPr>
          <a:xfrm>
            <a:off x="347400" y="294750"/>
            <a:ext cx="89643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Training the </a:t>
            </a:r>
            <a:r>
              <a:rPr lang="en" sz="2500" b="1">
                <a:solidFill>
                  <a:srgbClr val="F1C23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same model</a:t>
            </a: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,</a:t>
            </a:r>
            <a:endParaRPr sz="2500" b="1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with the </a:t>
            </a:r>
            <a:r>
              <a:rPr lang="en" sz="2500" b="1">
                <a:solidFill>
                  <a:srgbClr val="F1C23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same hyperparameters</a:t>
            </a:r>
            <a:endParaRPr sz="2500" b="1">
              <a:solidFill>
                <a:srgbClr val="F1C23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… doesn’t always lead to the </a:t>
            </a:r>
            <a:r>
              <a:rPr lang="en" sz="2500" b="1">
                <a:solidFill>
                  <a:srgbClr val="F1C23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same results</a:t>
            </a:r>
            <a:endParaRPr sz="2500" b="1">
              <a:solidFill>
                <a:srgbClr val="F1C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05" name="Google Shape;20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4850" y="1690850"/>
            <a:ext cx="3313050" cy="331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Text</a:t>
            </a:r>
            <a:endParaRPr/>
          </a:p>
        </p:txBody>
      </p:sp>
      <p:pic>
        <p:nvPicPr>
          <p:cNvPr id="627" name="Google Shape;62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4775"/>
            <a:ext cx="8839201" cy="3301203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9"/>
          <p:cNvSpPr txBox="1"/>
          <p:nvPr/>
        </p:nvSpPr>
        <p:spPr>
          <a:xfrm>
            <a:off x="57675" y="47059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Example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29" name="Google Shape;629;p89"/>
          <p:cNvSpPr txBox="1"/>
          <p:nvPr/>
        </p:nvSpPr>
        <p:spPr>
          <a:xfrm>
            <a:off x="7054475" y="46735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5"/>
              </a:rPr>
              <a:t>Report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Videos</a:t>
            </a:r>
            <a:endParaRPr/>
          </a:p>
        </p:txBody>
      </p:sp>
      <p:pic>
        <p:nvPicPr>
          <p:cNvPr id="635" name="Google Shape;635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325"/>
            <a:ext cx="8839195" cy="3807753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 txBox="1"/>
          <p:nvPr/>
        </p:nvSpPr>
        <p:spPr>
          <a:xfrm>
            <a:off x="71550" y="47013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Example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Interactive exploration &amp; comparison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91"/>
          <p:cNvSpPr txBox="1"/>
          <p:nvPr/>
        </p:nvSpPr>
        <p:spPr>
          <a:xfrm>
            <a:off x="71550" y="47013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3"/>
              </a:rPr>
              <a:t>Single table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sp>
        <p:nvSpPr>
          <p:cNvPr id="643" name="Google Shape;643;p91"/>
          <p:cNvSpPr txBox="1"/>
          <p:nvPr/>
        </p:nvSpPr>
        <p:spPr>
          <a:xfrm>
            <a:off x="7117500" y="4701350"/>
            <a:ext cx="2026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Comparison →</a:t>
            </a:r>
            <a:endParaRPr sz="2000">
              <a:latin typeface="Source Serif Pro"/>
              <a:ea typeface="Source Serif Pro"/>
              <a:cs typeface="Source Serif Pro"/>
              <a:sym typeface="Source Serif Pro"/>
            </a:endParaRPr>
          </a:p>
        </p:txBody>
      </p:sp>
      <p:pic>
        <p:nvPicPr>
          <p:cNvPr id="644" name="Google Shape;64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086050"/>
            <a:ext cx="8628224" cy="3378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 Use Cases</a:t>
            </a:r>
            <a:endParaRPr/>
          </a:p>
        </p:txBody>
      </p:sp>
      <p:sp>
        <p:nvSpPr>
          <p:cNvPr id="650" name="Google Shape;650;p92"/>
          <p:cNvSpPr txBox="1">
            <a:spLocks noGrp="1"/>
          </p:cNvSpPr>
          <p:nvPr>
            <p:ph type="body" idx="1"/>
          </p:nvPr>
        </p:nvSpPr>
        <p:spPr>
          <a:xfrm>
            <a:off x="311700" y="6690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erif Pro"/>
              <a:buChar char="●"/>
            </a:pP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Log interactive media</a:t>
            </a: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erif Pro"/>
              <a:buChar char="●"/>
            </a:pP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Manage data </a:t>
            </a:r>
            <a:r>
              <a:rPr lang="en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3"/>
              </a:rPr>
              <a:t>splits</a:t>
            </a: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 &amp; iteratively refine datasets</a:t>
            </a: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erif Pro"/>
              <a:buChar char="●"/>
            </a:pP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Visualize </a:t>
            </a:r>
            <a:r>
              <a:rPr lang="en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4"/>
              </a:rPr>
              <a:t>predictions</a:t>
            </a: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erif Pro"/>
              <a:buChar char="●"/>
            </a:pP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Explore dynamically: filter, sort, group, add columns, &amp; more</a:t>
            </a: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erif Pro"/>
              <a:buChar char="●"/>
            </a:pP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Compare model </a:t>
            </a:r>
            <a:r>
              <a:rPr lang="en" u="sng">
                <a:solidFill>
                  <a:schemeClr val="hlink"/>
                </a:solidFill>
                <a:latin typeface="Source Serif Pro"/>
                <a:ea typeface="Source Serif Pro"/>
                <a:cs typeface="Source Serif Pro"/>
                <a:sym typeface="Source Serif Pro"/>
                <a:hlinkClick r:id="rId5"/>
              </a:rPr>
              <a:t>variants</a:t>
            </a: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457200" lvl="0" indent="-2921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urce Serif Pro"/>
              <a:buChar char="●"/>
            </a:pPr>
            <a:r>
              <a:rPr lang="en">
                <a:solidFill>
                  <a:schemeClr val="dk1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Save Tables to workspace, report, etc.</a:t>
            </a:r>
            <a:endParaRPr>
              <a:solidFill>
                <a:schemeClr val="dk1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100" u="sng">
              <a:solidFill>
                <a:srgbClr val="4D86F5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why are two models </a:t>
            </a:r>
            <a:r>
              <a:rPr lang="en" u="sng">
                <a:solidFill>
                  <a:schemeClr val="hlink"/>
                </a:solidFill>
                <a:hlinkClick r:id="rId3"/>
              </a:rPr>
              <a:t>different</a:t>
            </a:r>
            <a:r>
              <a:rPr lang="en"/>
              <a:t>? </a:t>
            </a:r>
            <a:endParaRPr/>
          </a:p>
        </p:txBody>
      </p:sp>
      <p:pic>
        <p:nvPicPr>
          <p:cNvPr id="656" name="Google Shape;656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750" y="1017725"/>
            <a:ext cx="7081467" cy="36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9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classes that confound the model</a:t>
            </a:r>
            <a:endParaRPr/>
          </a:p>
        </p:txBody>
      </p:sp>
      <p:pic>
        <p:nvPicPr>
          <p:cNvPr id="662" name="Google Shape;66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9450" y="1137250"/>
            <a:ext cx="584499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9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Spot images that confound the model</a:t>
            </a:r>
            <a:endParaRPr/>
          </a:p>
        </p:txBody>
      </p:sp>
      <p:pic>
        <p:nvPicPr>
          <p:cNvPr id="668" name="Google Shape;66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275" y="1145475"/>
            <a:ext cx="620745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performance across </a:t>
            </a:r>
            <a:r>
              <a:rPr lang="en">
                <a:solidFill>
                  <a:schemeClr val="dk1"/>
                </a:solidFill>
              </a:rPr>
              <a:t>models</a:t>
            </a:r>
            <a:endParaRPr/>
          </a:p>
        </p:txBody>
      </p:sp>
      <p:pic>
        <p:nvPicPr>
          <p:cNvPr id="674" name="Google Shape;67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25" y="1120775"/>
            <a:ext cx="530755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97"/>
          <p:cNvSpPr txBox="1">
            <a:spLocks noGrp="1"/>
          </p:cNvSpPr>
          <p:nvPr>
            <p:ph type="body" idx="2"/>
          </p:nvPr>
        </p:nvSpPr>
        <p:spPr>
          <a:xfrm>
            <a:off x="4156894" y="1198650"/>
            <a:ext cx="4899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docs.wandb.com</a:t>
            </a:r>
            <a:endParaRPr sz="2000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3C78D8"/>
                </a:solidFill>
              </a:rPr>
              <a:t>community.wandb.ai/</a:t>
            </a:r>
            <a:endParaRPr sz="2000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twitter.com/lavanyaai</a:t>
            </a:r>
            <a:endParaRPr sz="2000">
              <a:solidFill>
                <a:srgbClr val="3C78D8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3C78D8"/>
                </a:solidFill>
              </a:rPr>
              <a:t>lavanya@wandb.com</a:t>
            </a:r>
            <a:endParaRPr sz="2000">
              <a:solidFill>
                <a:srgbClr val="3C78D8"/>
              </a:solidFill>
            </a:endParaRPr>
          </a:p>
        </p:txBody>
      </p:sp>
      <p:sp>
        <p:nvSpPr>
          <p:cNvPr id="680" name="Google Shape;680;p97"/>
          <p:cNvSpPr txBox="1">
            <a:spLocks noGrp="1"/>
          </p:cNvSpPr>
          <p:nvPr>
            <p:ph type="body" idx="1"/>
          </p:nvPr>
        </p:nvSpPr>
        <p:spPr>
          <a:xfrm>
            <a:off x="441275" y="1198650"/>
            <a:ext cx="3524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Docs</a:t>
            </a:r>
            <a:endParaRPr sz="200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434343"/>
                </a:solidFill>
              </a:rPr>
              <a:t>Community</a:t>
            </a:r>
            <a:endParaRPr sz="200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0"/>
              </a:spcAft>
              <a:buNone/>
            </a:pPr>
            <a:endParaRPr sz="2000">
              <a:solidFill>
                <a:srgbClr val="434343"/>
              </a:solidFill>
            </a:endParaRPr>
          </a:p>
          <a:p>
            <a:pPr marL="0" lvl="0" indent="0" algn="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434343"/>
                </a:solidFill>
              </a:rPr>
              <a:t>Questions?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81" name="Google Shape;681;p97"/>
          <p:cNvSpPr txBox="1">
            <a:spLocks noGrp="1"/>
          </p:cNvSpPr>
          <p:nvPr>
            <p:ph type="ctrTitle" idx="4294967295"/>
          </p:nvPr>
        </p:nvSpPr>
        <p:spPr>
          <a:xfrm>
            <a:off x="311700" y="405165"/>
            <a:ext cx="8520600" cy="89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98"/>
          <p:cNvSpPr txBox="1">
            <a:spLocks noGrp="1"/>
          </p:cNvSpPr>
          <p:nvPr>
            <p:ph type="title"/>
          </p:nvPr>
        </p:nvSpPr>
        <p:spPr>
          <a:xfrm>
            <a:off x="654650" y="5263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5"/>
          <p:cNvSpPr txBox="1"/>
          <p:nvPr/>
        </p:nvSpPr>
        <p:spPr>
          <a:xfrm>
            <a:off x="347400" y="1775375"/>
            <a:ext cx="79953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Datasets – order of training examples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Differences in hardware, GPUs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Differences in ML library versions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Initialization of weights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Model architecture randomness – dropout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1" name="Google Shape;211;p45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5"/>
          <p:cNvSpPr txBox="1"/>
          <p:nvPr/>
        </p:nvSpPr>
        <p:spPr>
          <a:xfrm>
            <a:off x="347400" y="294750"/>
            <a:ext cx="89643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Training the </a:t>
            </a:r>
            <a:r>
              <a:rPr lang="en" sz="2500" b="1">
                <a:solidFill>
                  <a:srgbClr val="F1C23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same model</a:t>
            </a: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,</a:t>
            </a:r>
            <a:endParaRPr sz="2500" b="1"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with the </a:t>
            </a:r>
            <a:r>
              <a:rPr lang="en" sz="2500" b="1">
                <a:solidFill>
                  <a:srgbClr val="F1C23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same hyperparameters</a:t>
            </a:r>
            <a:endParaRPr sz="2500" b="1">
              <a:solidFill>
                <a:srgbClr val="F1C232"/>
              </a:solidFill>
              <a:latin typeface="Source Serif Pro"/>
              <a:ea typeface="Source Serif Pro"/>
              <a:cs typeface="Source Serif Pro"/>
              <a:sym typeface="Source Serif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latin typeface="Source Serif Pro"/>
                <a:ea typeface="Source Serif Pro"/>
                <a:cs typeface="Source Serif Pro"/>
                <a:sym typeface="Source Serif Pro"/>
              </a:rPr>
              <a:t>… doesn’t always lead to the </a:t>
            </a:r>
            <a:r>
              <a:rPr lang="en" sz="2500" b="1">
                <a:solidFill>
                  <a:srgbClr val="F1C232"/>
                </a:solidFill>
                <a:latin typeface="Source Serif Pro"/>
                <a:ea typeface="Source Serif Pro"/>
                <a:cs typeface="Source Serif Pro"/>
                <a:sym typeface="Source Serif Pro"/>
              </a:rPr>
              <a:t>same results</a:t>
            </a:r>
            <a:endParaRPr sz="2500" b="1">
              <a:solidFill>
                <a:srgbClr val="F1C23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6"/>
          <p:cNvSpPr txBox="1"/>
          <p:nvPr/>
        </p:nvSpPr>
        <p:spPr>
          <a:xfrm>
            <a:off x="347400" y="294750"/>
            <a:ext cx="8390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Source Serif Pro"/>
                <a:ea typeface="Source Serif Pro"/>
                <a:cs typeface="Source Serif Pro"/>
                <a:sym typeface="Source Serif Pro"/>
              </a:rPr>
              <a:t>The more our ML models impact the real world, the more we need them to be reproducible.</a:t>
            </a:r>
            <a:endParaRPr sz="29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18" name="Google Shape;218;p46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46"/>
          <p:cNvSpPr txBox="1"/>
          <p:nvPr/>
        </p:nvSpPr>
        <p:spPr>
          <a:xfrm>
            <a:off x="347400" y="1591675"/>
            <a:ext cx="7995300" cy="27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gets a loan?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gets indicted?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How long is someone’s sentence?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Who’s resume is good enough to be given an interview?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2400"/>
              <a:buFont typeface="Source Sans Pro"/>
              <a:buChar char="-"/>
            </a:pPr>
            <a:r>
              <a:rPr lang="en" sz="24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Who is trustworthy? Responsible?</a:t>
            </a:r>
            <a:endParaRPr sz="24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47"/>
          <p:cNvSpPr txBox="1"/>
          <p:nvPr/>
        </p:nvSpPr>
        <p:spPr>
          <a:xfrm>
            <a:off x="347400" y="294750"/>
            <a:ext cx="8390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Source Serif Pro"/>
                <a:ea typeface="Source Serif Pro"/>
                <a:cs typeface="Source Serif Pro"/>
                <a:sym typeface="Source Serif Pro"/>
              </a:rPr>
              <a:t>ML in regulated industries – An example</a:t>
            </a:r>
            <a:endParaRPr sz="29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226" name="Google Shape;2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0700" y="1134450"/>
            <a:ext cx="6582594" cy="370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8"/>
          <p:cNvSpPr txBox="1"/>
          <p:nvPr/>
        </p:nvSpPr>
        <p:spPr>
          <a:xfrm>
            <a:off x="347400" y="1009875"/>
            <a:ext cx="8697900" cy="30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-"/>
            </a:pP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access</a:t>
            </a: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to the same training data / </a:t>
            </a: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differences in data distribution;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-"/>
            </a:pP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Lack of availability of the code necessary to run the experiments, or </a:t>
            </a: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errors in the code</a:t>
            </a: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;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-"/>
            </a:pP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Under-specification of the metrics</a:t>
            </a: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used to report results;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-"/>
            </a:pP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Improper use of statistics to analyze results</a:t>
            </a: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such as claiming significance without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Source Sans Pro"/>
              <a:buChar char="-"/>
            </a:pP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Selective reporting of results</a:t>
            </a: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and ignoring the danger of adaptive overfitting;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434343"/>
              </a:buClr>
              <a:buSzPts val="1800"/>
              <a:buFont typeface="Source Sans Pro"/>
              <a:buChar char="-"/>
            </a:pPr>
            <a:r>
              <a:rPr lang="en" sz="1800" b="1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Over-claiming of the results</a:t>
            </a:r>
            <a:r>
              <a:rPr lang="en" sz="1800">
                <a:solidFill>
                  <a:srgbClr val="43434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by drawing conclusions that go beyond the evidence</a:t>
            </a:r>
            <a:endParaRPr sz="1800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2" name="Google Shape;232;p48"/>
          <p:cNvSpPr/>
          <p:nvPr/>
        </p:nvSpPr>
        <p:spPr>
          <a:xfrm>
            <a:off x="120800" y="4945100"/>
            <a:ext cx="537300" cy="58800"/>
          </a:xfrm>
          <a:prstGeom prst="rect">
            <a:avLst/>
          </a:prstGeom>
          <a:solidFill>
            <a:srgbClr val="FFCC33">
              <a:alpha val="379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48"/>
          <p:cNvSpPr txBox="1"/>
          <p:nvPr/>
        </p:nvSpPr>
        <p:spPr>
          <a:xfrm>
            <a:off x="347400" y="294750"/>
            <a:ext cx="8390700" cy="8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>
                <a:latin typeface="Source Sans Pro"/>
                <a:ea typeface="Source Sans Pro"/>
                <a:cs typeface="Source Sans Pro"/>
                <a:sym typeface="Source Sans Pro"/>
              </a:rPr>
              <a:t>Reproducibility gap</a:t>
            </a:r>
            <a:endParaRPr sz="2900" b="1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34" name="Google Shape;234;p48"/>
          <p:cNvSpPr txBox="1"/>
          <p:nvPr/>
        </p:nvSpPr>
        <p:spPr>
          <a:xfrm>
            <a:off x="4819150" y="4665200"/>
            <a:ext cx="416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9144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Source: </a:t>
            </a:r>
            <a:r>
              <a:rPr lang="en" sz="1000" u="sng">
                <a:solidFill>
                  <a:srgbClr val="DCA10D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Paper</a:t>
            </a:r>
            <a:r>
              <a:rPr lang="en" sz="1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by Joelle Pineau, Koustuv Sinha et all</a:t>
            </a:r>
            <a:endParaRPr sz="1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andb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1194</Words>
  <Application>Microsoft Macintosh PowerPoint</Application>
  <PresentationFormat>Presentación en pantalla (16:9)</PresentationFormat>
  <Paragraphs>202</Paragraphs>
  <Slides>59</Slides>
  <Notes>59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59</vt:i4>
      </vt:variant>
    </vt:vector>
  </HeadingPairs>
  <TitlesOfParts>
    <vt:vector size="73" baseType="lpstr">
      <vt:lpstr>Trebuchet MS</vt:lpstr>
      <vt:lpstr>Helvetica Neue</vt:lpstr>
      <vt:lpstr>Source Serif Pro</vt:lpstr>
      <vt:lpstr>Source Sans Pro SemiBold</vt:lpstr>
      <vt:lpstr>Roboto</vt:lpstr>
      <vt:lpstr>Nunito</vt:lpstr>
      <vt:lpstr>Source Serif Pro SemiBold</vt:lpstr>
      <vt:lpstr>Source Sans Pro</vt:lpstr>
      <vt:lpstr>Arial</vt:lpstr>
      <vt:lpstr>Proxima Nova</vt:lpstr>
      <vt:lpstr>Courier New</vt:lpstr>
      <vt:lpstr>Simple Light</vt:lpstr>
      <vt:lpstr>wandb</vt:lpstr>
      <vt:lpstr>Simple Light</vt:lpstr>
      <vt:lpstr>Weights &amp; Biases Tutorials</vt:lpstr>
      <vt:lpstr>Reproducible ML At Scale</vt:lpstr>
      <vt:lpstr>Agenda</vt:lpstr>
      <vt:lpstr>Why do we need ML reproducibility?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What does it mean to be reproducible?</vt:lpstr>
      <vt:lpstr>Presentación de PowerPoint</vt:lpstr>
      <vt:lpstr>Presentación de PowerPoint</vt:lpstr>
      <vt:lpstr>Model understanding through reproducibility</vt:lpstr>
      <vt:lpstr>Presentación de PowerPoint</vt:lpstr>
      <vt:lpstr>ML LIBRARIES</vt:lpstr>
      <vt:lpstr>Making ML workflows reproducible, one step at a time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Code tab with versioning – spot changes</vt:lpstr>
      <vt:lpstr>P.S. Store seeds &amp; randomization settings in wandb.config</vt:lpstr>
      <vt:lpstr>Save each script run</vt:lpstr>
      <vt:lpstr>Presentación de PowerPoint</vt:lpstr>
      <vt:lpstr>Understand models through interactive visualizations</vt:lpstr>
      <vt:lpstr>Presentación de PowerPoint</vt:lpstr>
      <vt:lpstr>Presentación de PowerPoint</vt:lpstr>
      <vt:lpstr>Presentación de PowerPoint</vt:lpstr>
      <vt:lpstr>Presentación de PowerPoint</vt:lpstr>
      <vt:lpstr>Sharing model insights with W&amp;B</vt:lpstr>
      <vt:lpstr>Presentación de PowerPoint</vt:lpstr>
      <vt:lpstr>Understand datasets through interactive visualizations</vt:lpstr>
      <vt:lpstr>Presentación de PowerPoint</vt:lpstr>
      <vt:lpstr>https://docs.wandb.com/artifacts</vt:lpstr>
      <vt:lpstr>Artifacts</vt:lpstr>
      <vt:lpstr>Version datasets, models &amp; any files </vt:lpstr>
      <vt:lpstr>Organize, visualize, and share workflows</vt:lpstr>
      <vt:lpstr>Images</vt:lpstr>
      <vt:lpstr>Segmentation masks</vt:lpstr>
      <vt:lpstr>Text</vt:lpstr>
      <vt:lpstr>Videos</vt:lpstr>
      <vt:lpstr>Interactive exploration &amp; comparison  </vt:lpstr>
      <vt:lpstr>Tables Use Cases</vt:lpstr>
      <vt:lpstr>Example: why are two models different? </vt:lpstr>
      <vt:lpstr>Spot classes that confound the model</vt:lpstr>
      <vt:lpstr>Spot images that confound the model</vt:lpstr>
      <vt:lpstr>Compare performance across models</vt:lpstr>
      <vt:lpstr>Questions?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Weights &amp; Biases Tutorials</dc:title>
  <cp:lastModifiedBy>JULIO WAISSMAN VILANOVA</cp:lastModifiedBy>
  <cp:revision>1</cp:revision>
  <dcterms:modified xsi:type="dcterms:W3CDTF">2022-04-30T14:43:28Z</dcterms:modified>
</cp:coreProperties>
</file>